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7772400" cy="10058400"/>
  <p:notesSz cx="7772400" cy="100584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2056" y="3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21122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7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80" cy="251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11/4/2023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7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11/4/2023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7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002786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11/4/2023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7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11/4/2023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11/4/2023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2609850" y="1143000"/>
            <a:ext cx="4933949" cy="7772400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15900" y="463550"/>
            <a:ext cx="4180840" cy="4368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7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8620" y="2313432"/>
            <a:ext cx="6995160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642616" y="9354312"/>
            <a:ext cx="2487168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11/4/2023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596128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15900" y="463550"/>
            <a:ext cx="4508500" cy="4283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25" dirty="0"/>
              <a:t>Annapolis</a:t>
            </a:r>
            <a:r>
              <a:rPr spc="-50" dirty="0"/>
              <a:t> </a:t>
            </a:r>
            <a:r>
              <a:rPr lang="en-US" spc="-95" dirty="0"/>
              <a:t>Frogman Swim</a:t>
            </a:r>
            <a:r>
              <a:rPr spc="-50" dirty="0"/>
              <a:t> </a:t>
            </a:r>
            <a:r>
              <a:rPr spc="-55" dirty="0"/>
              <a:t>5K</a:t>
            </a:r>
            <a:endParaRPr spc="-30" dirty="0"/>
          </a:p>
        </p:txBody>
      </p:sp>
      <p:sp>
        <p:nvSpPr>
          <p:cNvPr id="3" name="object 3"/>
          <p:cNvSpPr txBox="1"/>
          <p:nvPr/>
        </p:nvSpPr>
        <p:spPr>
          <a:xfrm>
            <a:off x="215900" y="4536440"/>
            <a:ext cx="2350135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11100"/>
              </a:lnSpc>
              <a:spcBef>
                <a:spcPts val="100"/>
              </a:spcBef>
            </a:pPr>
            <a:r>
              <a:rPr sz="1350" spc="-10" dirty="0">
                <a:latin typeface="Arial"/>
                <a:cs typeface="Arial"/>
              </a:rPr>
              <a:t>Fundraiser</a:t>
            </a:r>
            <a:r>
              <a:rPr sz="1350" dirty="0">
                <a:latin typeface="Arial"/>
                <a:cs typeface="Arial"/>
              </a:rPr>
              <a:t> to</a:t>
            </a:r>
            <a:r>
              <a:rPr sz="1350" spc="-5" dirty="0">
                <a:latin typeface="Arial"/>
                <a:cs typeface="Arial"/>
              </a:rPr>
              <a:t> </a:t>
            </a:r>
            <a:r>
              <a:rPr sz="1350" dirty="0">
                <a:latin typeface="Arial"/>
                <a:cs typeface="Arial"/>
              </a:rPr>
              <a:t>Benefit</a:t>
            </a:r>
            <a:r>
              <a:rPr sz="1350" spc="-10" dirty="0">
                <a:latin typeface="Arial"/>
                <a:cs typeface="Arial"/>
              </a:rPr>
              <a:t> </a:t>
            </a:r>
            <a:r>
              <a:rPr sz="1350" dirty="0">
                <a:latin typeface="Arial"/>
                <a:cs typeface="Arial"/>
              </a:rPr>
              <a:t>the</a:t>
            </a:r>
            <a:r>
              <a:rPr sz="1350" spc="70" dirty="0">
                <a:latin typeface="Arial"/>
                <a:cs typeface="Arial"/>
              </a:rPr>
              <a:t> </a:t>
            </a:r>
            <a:r>
              <a:rPr sz="1350" spc="-20" dirty="0">
                <a:latin typeface="Arial"/>
                <a:cs typeface="Arial"/>
              </a:rPr>
              <a:t>Navy </a:t>
            </a:r>
            <a:r>
              <a:rPr sz="1350" spc="-55" dirty="0">
                <a:latin typeface="Arial"/>
                <a:cs typeface="Arial"/>
              </a:rPr>
              <a:t>SEAL</a:t>
            </a:r>
            <a:r>
              <a:rPr sz="1350" spc="-25" dirty="0">
                <a:latin typeface="Arial"/>
                <a:cs typeface="Arial"/>
              </a:rPr>
              <a:t> </a:t>
            </a:r>
            <a:r>
              <a:rPr sz="1350" spc="-10" dirty="0">
                <a:latin typeface="Arial"/>
                <a:cs typeface="Arial"/>
              </a:rPr>
              <a:t>Foundation</a:t>
            </a:r>
            <a:endParaRPr sz="1350">
              <a:latin typeface="Arial"/>
              <a:cs typeface="Arial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228600" y="1524000"/>
            <a:ext cx="2381250" cy="2571750"/>
            <a:chOff x="228600" y="1524000"/>
            <a:chExt cx="2381250" cy="2571750"/>
          </a:xfrm>
        </p:grpSpPr>
        <p:sp>
          <p:nvSpPr>
            <p:cNvPr id="5" name="object 5"/>
            <p:cNvSpPr/>
            <p:nvPr/>
          </p:nvSpPr>
          <p:spPr>
            <a:xfrm>
              <a:off x="228600" y="4086225"/>
              <a:ext cx="2381250" cy="9525"/>
            </a:xfrm>
            <a:custGeom>
              <a:avLst/>
              <a:gdLst/>
              <a:ahLst/>
              <a:cxnLst/>
              <a:rect l="l" t="t" r="r" b="b"/>
              <a:pathLst>
                <a:path w="2381250" h="9525">
                  <a:moveTo>
                    <a:pt x="2381250" y="9525"/>
                  </a:moveTo>
                  <a:lnTo>
                    <a:pt x="0" y="9525"/>
                  </a:lnTo>
                  <a:lnTo>
                    <a:pt x="0" y="0"/>
                  </a:lnTo>
                  <a:lnTo>
                    <a:pt x="2381250" y="0"/>
                  </a:lnTo>
                  <a:lnTo>
                    <a:pt x="2381250" y="9525"/>
                  </a:lnTo>
                  <a:close/>
                </a:path>
              </a:pathLst>
            </a:custGeom>
            <a:solidFill>
              <a:srgbClr val="E4E4E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" name="object 6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47700" y="1524000"/>
              <a:ext cx="171450" cy="171450"/>
            </a:xfrm>
            <a:prstGeom prst="rect">
              <a:avLst/>
            </a:prstGeom>
          </p:spPr>
        </p:pic>
        <p:pic>
          <p:nvPicPr>
            <p:cNvPr id="7" name="object 7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47700" y="2019300"/>
              <a:ext cx="171450" cy="171450"/>
            </a:xfrm>
            <a:prstGeom prst="rect">
              <a:avLst/>
            </a:prstGeom>
          </p:spPr>
        </p:pic>
        <p:pic>
          <p:nvPicPr>
            <p:cNvPr id="8" name="object 8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47700" y="3009900"/>
              <a:ext cx="171450" cy="171450"/>
            </a:xfrm>
            <a:prstGeom prst="rect">
              <a:avLst/>
            </a:prstGeom>
          </p:spPr>
        </p:pic>
      </p:grpSp>
      <p:sp>
        <p:nvSpPr>
          <p:cNvPr id="9" name="object 9"/>
          <p:cNvSpPr txBox="1"/>
          <p:nvPr/>
        </p:nvSpPr>
        <p:spPr>
          <a:xfrm>
            <a:off x="406400" y="1254125"/>
            <a:ext cx="1955800" cy="22929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50" dirty="0">
                <a:solidFill>
                  <a:srgbClr val="212121"/>
                </a:solidFill>
                <a:latin typeface="Arial"/>
                <a:cs typeface="Arial"/>
              </a:rPr>
              <a:t>Annapolis</a:t>
            </a:r>
            <a:r>
              <a:rPr sz="1050" spc="1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lang="en-US" sz="1050" dirty="0">
                <a:solidFill>
                  <a:srgbClr val="212121"/>
                </a:solidFill>
                <a:latin typeface="Arial"/>
                <a:cs typeface="Arial"/>
              </a:rPr>
              <a:t>Frogman</a:t>
            </a:r>
            <a:r>
              <a:rPr sz="1050" spc="7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dirty="0">
                <a:solidFill>
                  <a:srgbClr val="212121"/>
                </a:solidFill>
                <a:latin typeface="Arial"/>
                <a:cs typeface="Arial"/>
              </a:rPr>
              <a:t>Swim</a:t>
            </a:r>
            <a:r>
              <a:rPr sz="1050" spc="3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-20" dirty="0">
                <a:solidFill>
                  <a:srgbClr val="212121"/>
                </a:solidFill>
                <a:latin typeface="Arial"/>
                <a:cs typeface="Arial"/>
              </a:rPr>
              <a:t>(5K)</a:t>
            </a:r>
            <a:endParaRPr sz="1050" dirty="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400" dirty="0">
              <a:latin typeface="Arial"/>
              <a:cs typeface="Arial"/>
            </a:endParaRPr>
          </a:p>
          <a:p>
            <a:pPr marL="212090">
              <a:lnSpc>
                <a:spcPct val="100000"/>
              </a:lnSpc>
              <a:spcBef>
                <a:spcPts val="1115"/>
              </a:spcBef>
            </a:pPr>
            <a:r>
              <a:rPr sz="950" spc="-10" dirty="0">
                <a:solidFill>
                  <a:srgbClr val="444444"/>
                </a:solidFill>
                <a:latin typeface="Palatino Linotype"/>
                <a:cs typeface="Palatino Linotype"/>
              </a:rPr>
              <a:t>Start/Finish</a:t>
            </a:r>
            <a:endParaRPr sz="950" dirty="0">
              <a:latin typeface="Palatino Linotype"/>
              <a:cs typeface="Palatino Linotype"/>
            </a:endParaRPr>
          </a:p>
          <a:p>
            <a:pPr marL="455930">
              <a:lnSpc>
                <a:spcPct val="100000"/>
              </a:lnSpc>
              <a:spcBef>
                <a:spcPts val="1160"/>
              </a:spcBef>
            </a:pPr>
            <a:r>
              <a:rPr sz="950" spc="-20" dirty="0">
                <a:solidFill>
                  <a:srgbClr val="444444"/>
                </a:solidFill>
                <a:latin typeface="Palatino Linotype"/>
                <a:cs typeface="Palatino Linotype"/>
              </a:rPr>
              <a:t>Turn</a:t>
            </a:r>
            <a:r>
              <a:rPr sz="950" spc="-25" dirty="0">
                <a:solidFill>
                  <a:srgbClr val="444444"/>
                </a:solidFill>
                <a:latin typeface="Palatino Linotype"/>
                <a:cs typeface="Palatino Linotype"/>
              </a:rPr>
              <a:t> </a:t>
            </a:r>
            <a:r>
              <a:rPr sz="950" spc="-50" dirty="0">
                <a:solidFill>
                  <a:srgbClr val="444444"/>
                </a:solidFill>
                <a:latin typeface="Palatino Linotype"/>
                <a:cs typeface="Palatino Linotype"/>
              </a:rPr>
              <a:t>1</a:t>
            </a:r>
            <a:endParaRPr sz="950" dirty="0">
              <a:latin typeface="Palatino Linotype"/>
              <a:cs typeface="Palatino Linotype"/>
            </a:endParaRPr>
          </a:p>
          <a:p>
            <a:pPr marL="455930">
              <a:lnSpc>
                <a:spcPct val="100000"/>
              </a:lnSpc>
              <a:spcBef>
                <a:spcPts val="30"/>
              </a:spcBef>
            </a:pPr>
            <a:r>
              <a:rPr sz="950" spc="-10" dirty="0">
                <a:solidFill>
                  <a:srgbClr val="444444"/>
                </a:solidFill>
                <a:latin typeface="Palatino Linotype"/>
                <a:cs typeface="Palatino Linotype"/>
              </a:rPr>
              <a:t>38.9183,</a:t>
            </a:r>
            <a:r>
              <a:rPr sz="950" spc="-35" dirty="0">
                <a:solidFill>
                  <a:srgbClr val="444444"/>
                </a:solidFill>
                <a:latin typeface="Palatino Linotype"/>
                <a:cs typeface="Palatino Linotype"/>
              </a:rPr>
              <a:t> </a:t>
            </a:r>
            <a:r>
              <a:rPr sz="950" spc="-10" dirty="0">
                <a:solidFill>
                  <a:srgbClr val="444444"/>
                </a:solidFill>
                <a:latin typeface="Palatino Linotype"/>
                <a:cs typeface="Palatino Linotype"/>
              </a:rPr>
              <a:t>-76.45788</a:t>
            </a:r>
            <a:endParaRPr sz="950" dirty="0">
              <a:latin typeface="Palatino Linotype"/>
              <a:cs typeface="Palatino Linotype"/>
            </a:endParaRPr>
          </a:p>
          <a:p>
            <a:pPr marL="455930">
              <a:lnSpc>
                <a:spcPct val="100000"/>
              </a:lnSpc>
              <a:spcBef>
                <a:spcPts val="30"/>
              </a:spcBef>
            </a:pPr>
            <a:r>
              <a:rPr sz="950" spc="-25" dirty="0">
                <a:solidFill>
                  <a:srgbClr val="444444"/>
                </a:solidFill>
                <a:latin typeface="Palatino Linotype"/>
                <a:cs typeface="Palatino Linotype"/>
              </a:rPr>
              <a:t>or</a:t>
            </a:r>
            <a:endParaRPr sz="950" dirty="0">
              <a:latin typeface="Palatino Linotype"/>
              <a:cs typeface="Palatino Linotype"/>
            </a:endParaRPr>
          </a:p>
          <a:p>
            <a:pPr marL="455930">
              <a:lnSpc>
                <a:spcPct val="100000"/>
              </a:lnSpc>
              <a:spcBef>
                <a:spcPts val="30"/>
              </a:spcBef>
            </a:pPr>
            <a:r>
              <a:rPr sz="950" spc="-40" dirty="0">
                <a:solidFill>
                  <a:srgbClr val="444444"/>
                </a:solidFill>
                <a:latin typeface="Palatino Linotype"/>
                <a:cs typeface="Palatino Linotype"/>
              </a:rPr>
              <a:t>38deg.</a:t>
            </a:r>
            <a:r>
              <a:rPr sz="950" spc="-20" dirty="0">
                <a:solidFill>
                  <a:srgbClr val="444444"/>
                </a:solidFill>
                <a:latin typeface="Palatino Linotype"/>
                <a:cs typeface="Palatino Linotype"/>
              </a:rPr>
              <a:t> </a:t>
            </a:r>
            <a:r>
              <a:rPr sz="950" spc="-10" dirty="0">
                <a:solidFill>
                  <a:srgbClr val="444444"/>
                </a:solidFill>
                <a:latin typeface="Palatino Linotype"/>
                <a:cs typeface="Palatino Linotype"/>
              </a:rPr>
              <a:t>55'</a:t>
            </a:r>
            <a:r>
              <a:rPr sz="950" spc="-30" dirty="0">
                <a:solidFill>
                  <a:srgbClr val="444444"/>
                </a:solidFill>
                <a:latin typeface="Palatino Linotype"/>
                <a:cs typeface="Palatino Linotype"/>
              </a:rPr>
              <a:t> </a:t>
            </a:r>
            <a:r>
              <a:rPr sz="950" spc="-20" dirty="0">
                <a:solidFill>
                  <a:srgbClr val="444444"/>
                </a:solidFill>
                <a:latin typeface="Palatino Linotype"/>
                <a:cs typeface="Palatino Linotype"/>
              </a:rPr>
              <a:t>88"</a:t>
            </a:r>
            <a:r>
              <a:rPr sz="950" spc="-25" dirty="0">
                <a:solidFill>
                  <a:srgbClr val="444444"/>
                </a:solidFill>
                <a:latin typeface="Palatino Linotype"/>
                <a:cs typeface="Palatino Linotype"/>
              </a:rPr>
              <a:t> N,</a:t>
            </a:r>
            <a:endParaRPr sz="950" dirty="0">
              <a:latin typeface="Palatino Linotype"/>
              <a:cs typeface="Palatino Linotype"/>
            </a:endParaRPr>
          </a:p>
          <a:p>
            <a:pPr marL="455930">
              <a:lnSpc>
                <a:spcPct val="100000"/>
              </a:lnSpc>
              <a:spcBef>
                <a:spcPts val="30"/>
              </a:spcBef>
            </a:pPr>
            <a:r>
              <a:rPr sz="950" spc="-40" dirty="0">
                <a:solidFill>
                  <a:srgbClr val="444444"/>
                </a:solidFill>
                <a:latin typeface="Palatino Linotype"/>
                <a:cs typeface="Palatino Linotype"/>
              </a:rPr>
              <a:t>76deg.</a:t>
            </a:r>
            <a:r>
              <a:rPr sz="950" spc="-20" dirty="0">
                <a:solidFill>
                  <a:srgbClr val="444444"/>
                </a:solidFill>
                <a:latin typeface="Palatino Linotype"/>
                <a:cs typeface="Palatino Linotype"/>
              </a:rPr>
              <a:t> </a:t>
            </a:r>
            <a:r>
              <a:rPr sz="950" spc="-10" dirty="0">
                <a:solidFill>
                  <a:srgbClr val="444444"/>
                </a:solidFill>
                <a:latin typeface="Palatino Linotype"/>
                <a:cs typeface="Palatino Linotype"/>
              </a:rPr>
              <a:t>27'</a:t>
            </a:r>
            <a:r>
              <a:rPr sz="950" spc="-30" dirty="0">
                <a:solidFill>
                  <a:srgbClr val="444444"/>
                </a:solidFill>
                <a:latin typeface="Palatino Linotype"/>
                <a:cs typeface="Palatino Linotype"/>
              </a:rPr>
              <a:t> </a:t>
            </a:r>
            <a:r>
              <a:rPr sz="950" spc="-10" dirty="0">
                <a:solidFill>
                  <a:srgbClr val="444444"/>
                </a:solidFill>
                <a:latin typeface="Palatino Linotype"/>
                <a:cs typeface="Palatino Linotype"/>
              </a:rPr>
              <a:t>28.37"</a:t>
            </a:r>
            <a:endParaRPr sz="950" dirty="0">
              <a:latin typeface="Palatino Linotype"/>
              <a:cs typeface="Palatino Linotype"/>
            </a:endParaRPr>
          </a:p>
          <a:p>
            <a:pPr marL="455930">
              <a:lnSpc>
                <a:spcPct val="100000"/>
              </a:lnSpc>
              <a:spcBef>
                <a:spcPts val="30"/>
              </a:spcBef>
            </a:pPr>
            <a:r>
              <a:rPr sz="950" spc="-20" dirty="0">
                <a:solidFill>
                  <a:srgbClr val="444444"/>
                </a:solidFill>
                <a:latin typeface="Palatino Linotype"/>
                <a:cs typeface="Palatino Linotype"/>
              </a:rPr>
              <a:t>Turn</a:t>
            </a:r>
            <a:r>
              <a:rPr sz="950" spc="-25" dirty="0">
                <a:solidFill>
                  <a:srgbClr val="444444"/>
                </a:solidFill>
                <a:latin typeface="Palatino Linotype"/>
                <a:cs typeface="Palatino Linotype"/>
              </a:rPr>
              <a:t> </a:t>
            </a:r>
            <a:r>
              <a:rPr sz="950" spc="-50" dirty="0">
                <a:solidFill>
                  <a:srgbClr val="444444"/>
                </a:solidFill>
                <a:latin typeface="Palatino Linotype"/>
                <a:cs typeface="Palatino Linotype"/>
              </a:rPr>
              <a:t>2</a:t>
            </a:r>
            <a:endParaRPr sz="950" dirty="0">
              <a:latin typeface="Palatino Linotype"/>
              <a:cs typeface="Palatino Linotype"/>
            </a:endParaRPr>
          </a:p>
          <a:p>
            <a:pPr marL="455930">
              <a:lnSpc>
                <a:spcPct val="100000"/>
              </a:lnSpc>
              <a:spcBef>
                <a:spcPts val="30"/>
              </a:spcBef>
            </a:pPr>
            <a:r>
              <a:rPr sz="950" spc="-10" dirty="0">
                <a:solidFill>
                  <a:srgbClr val="444444"/>
                </a:solidFill>
                <a:latin typeface="Palatino Linotype"/>
                <a:cs typeface="Palatino Linotype"/>
              </a:rPr>
              <a:t>38.93873,</a:t>
            </a:r>
            <a:r>
              <a:rPr sz="950" spc="-40" dirty="0">
                <a:solidFill>
                  <a:srgbClr val="444444"/>
                </a:solidFill>
                <a:latin typeface="Palatino Linotype"/>
                <a:cs typeface="Palatino Linotype"/>
              </a:rPr>
              <a:t> </a:t>
            </a:r>
            <a:r>
              <a:rPr sz="950" spc="-10" dirty="0">
                <a:solidFill>
                  <a:srgbClr val="444444"/>
                </a:solidFill>
                <a:latin typeface="Palatino Linotype"/>
                <a:cs typeface="Palatino Linotype"/>
              </a:rPr>
              <a:t>-76.44984</a:t>
            </a:r>
            <a:endParaRPr sz="950" dirty="0">
              <a:latin typeface="Palatino Linotype"/>
              <a:cs typeface="Palatino Linotype"/>
            </a:endParaRPr>
          </a:p>
          <a:p>
            <a:pPr marL="455930">
              <a:lnSpc>
                <a:spcPct val="100000"/>
              </a:lnSpc>
              <a:spcBef>
                <a:spcPts val="30"/>
              </a:spcBef>
            </a:pPr>
            <a:r>
              <a:rPr sz="950" spc="-25" dirty="0">
                <a:solidFill>
                  <a:srgbClr val="444444"/>
                </a:solidFill>
                <a:latin typeface="Palatino Linotype"/>
                <a:cs typeface="Palatino Linotype"/>
              </a:rPr>
              <a:t>or</a:t>
            </a:r>
            <a:endParaRPr sz="950" dirty="0">
              <a:latin typeface="Palatino Linotype"/>
              <a:cs typeface="Palatino Linotype"/>
            </a:endParaRPr>
          </a:p>
          <a:p>
            <a:pPr marL="455930">
              <a:lnSpc>
                <a:spcPct val="100000"/>
              </a:lnSpc>
              <a:spcBef>
                <a:spcPts val="30"/>
              </a:spcBef>
            </a:pPr>
            <a:r>
              <a:rPr sz="950" spc="-40" dirty="0">
                <a:solidFill>
                  <a:srgbClr val="444444"/>
                </a:solidFill>
                <a:latin typeface="Palatino Linotype"/>
                <a:cs typeface="Palatino Linotype"/>
              </a:rPr>
              <a:t>38deg.</a:t>
            </a:r>
            <a:r>
              <a:rPr sz="950" spc="-20" dirty="0">
                <a:solidFill>
                  <a:srgbClr val="444444"/>
                </a:solidFill>
                <a:latin typeface="Palatino Linotype"/>
                <a:cs typeface="Palatino Linotype"/>
              </a:rPr>
              <a:t> </a:t>
            </a:r>
            <a:r>
              <a:rPr sz="950" spc="-10" dirty="0">
                <a:solidFill>
                  <a:srgbClr val="444444"/>
                </a:solidFill>
                <a:latin typeface="Palatino Linotype"/>
                <a:cs typeface="Palatino Linotype"/>
              </a:rPr>
              <a:t>56'</a:t>
            </a:r>
            <a:r>
              <a:rPr sz="950" spc="-30" dirty="0">
                <a:solidFill>
                  <a:srgbClr val="444444"/>
                </a:solidFill>
                <a:latin typeface="Palatino Linotype"/>
                <a:cs typeface="Palatino Linotype"/>
              </a:rPr>
              <a:t> </a:t>
            </a:r>
            <a:r>
              <a:rPr sz="950" spc="-10" dirty="0">
                <a:solidFill>
                  <a:srgbClr val="444444"/>
                </a:solidFill>
                <a:latin typeface="Palatino Linotype"/>
                <a:cs typeface="Palatino Linotype"/>
              </a:rPr>
              <a:t>19.43",</a:t>
            </a:r>
            <a:endParaRPr sz="950" dirty="0">
              <a:latin typeface="Palatino Linotype"/>
              <a:cs typeface="Palatino Linotype"/>
            </a:endParaRPr>
          </a:p>
          <a:p>
            <a:pPr marL="455930">
              <a:lnSpc>
                <a:spcPct val="100000"/>
              </a:lnSpc>
              <a:spcBef>
                <a:spcPts val="30"/>
              </a:spcBef>
            </a:pPr>
            <a:r>
              <a:rPr sz="950" spc="-40" dirty="0">
                <a:solidFill>
                  <a:srgbClr val="444444"/>
                </a:solidFill>
                <a:latin typeface="Palatino Linotype"/>
                <a:cs typeface="Palatino Linotype"/>
              </a:rPr>
              <a:t>76deg.</a:t>
            </a:r>
            <a:r>
              <a:rPr sz="950" spc="-20" dirty="0">
                <a:solidFill>
                  <a:srgbClr val="444444"/>
                </a:solidFill>
                <a:latin typeface="Palatino Linotype"/>
                <a:cs typeface="Palatino Linotype"/>
              </a:rPr>
              <a:t> </a:t>
            </a:r>
            <a:r>
              <a:rPr sz="950" spc="-10" dirty="0">
                <a:solidFill>
                  <a:srgbClr val="444444"/>
                </a:solidFill>
                <a:latin typeface="Palatino Linotype"/>
                <a:cs typeface="Palatino Linotype"/>
              </a:rPr>
              <a:t>26'</a:t>
            </a:r>
            <a:r>
              <a:rPr sz="950" spc="-30" dirty="0">
                <a:solidFill>
                  <a:srgbClr val="444444"/>
                </a:solidFill>
                <a:latin typeface="Palatino Linotype"/>
                <a:cs typeface="Palatino Linotype"/>
              </a:rPr>
              <a:t> </a:t>
            </a:r>
            <a:r>
              <a:rPr sz="950" spc="-10" dirty="0">
                <a:solidFill>
                  <a:srgbClr val="444444"/>
                </a:solidFill>
                <a:latin typeface="Palatino Linotype"/>
                <a:cs typeface="Palatino Linotype"/>
              </a:rPr>
              <a:t>59.42"</a:t>
            </a:r>
            <a:endParaRPr sz="950" dirty="0">
              <a:latin typeface="Palatino Linotype"/>
              <a:cs typeface="Palatino Linotype"/>
            </a:endParaRPr>
          </a:p>
        </p:txBody>
      </p:sp>
      <p:grpSp>
        <p:nvGrpSpPr>
          <p:cNvPr id="10" name="object 10"/>
          <p:cNvGrpSpPr/>
          <p:nvPr/>
        </p:nvGrpSpPr>
        <p:grpSpPr>
          <a:xfrm>
            <a:off x="228600" y="3505200"/>
            <a:ext cx="2381250" cy="1057275"/>
            <a:chOff x="228600" y="3505200"/>
            <a:chExt cx="2381250" cy="1057275"/>
          </a:xfrm>
        </p:grpSpPr>
        <p:pic>
          <p:nvPicPr>
            <p:cNvPr id="11" name="object 11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47700" y="3505200"/>
              <a:ext cx="171450" cy="171450"/>
            </a:xfrm>
            <a:prstGeom prst="rect">
              <a:avLst/>
            </a:prstGeom>
          </p:spPr>
        </p:pic>
        <p:sp>
          <p:nvSpPr>
            <p:cNvPr id="12" name="object 12"/>
            <p:cNvSpPr/>
            <p:nvPr/>
          </p:nvSpPr>
          <p:spPr>
            <a:xfrm>
              <a:off x="228600" y="4552950"/>
              <a:ext cx="2381250" cy="9525"/>
            </a:xfrm>
            <a:custGeom>
              <a:avLst/>
              <a:gdLst/>
              <a:ahLst/>
              <a:cxnLst/>
              <a:rect l="l" t="t" r="r" b="b"/>
              <a:pathLst>
                <a:path w="2381250" h="9525">
                  <a:moveTo>
                    <a:pt x="2381250" y="9525"/>
                  </a:moveTo>
                  <a:lnTo>
                    <a:pt x="0" y="9525"/>
                  </a:lnTo>
                  <a:lnTo>
                    <a:pt x="0" y="0"/>
                  </a:lnTo>
                  <a:lnTo>
                    <a:pt x="2381250" y="0"/>
                  </a:lnTo>
                  <a:lnTo>
                    <a:pt x="2381250" y="9525"/>
                  </a:lnTo>
                  <a:close/>
                </a:path>
              </a:pathLst>
            </a:custGeom>
            <a:solidFill>
              <a:srgbClr val="E4E4E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</TotalTime>
  <Words>60</Words>
  <Application>Microsoft Office PowerPoint</Application>
  <PresentationFormat>Custom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Palatino Linotype</vt:lpstr>
      <vt:lpstr>Office Theme</vt:lpstr>
      <vt:lpstr>Annapolis Frogman Swim 5K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Annapolis Frogman Swim 5K</dc:title>
  <dc:creator>Chris Swensen</dc:creator>
  <cp:lastModifiedBy>Chris Swensen</cp:lastModifiedBy>
  <cp:revision>2</cp:revision>
  <dcterms:created xsi:type="dcterms:W3CDTF">2023-04-08T17:18:21Z</dcterms:created>
  <dcterms:modified xsi:type="dcterms:W3CDTF">2023-11-04T20:52:14Z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2023-03-18T00:00:00Z</vt:filetime>
  </property>
  <property fmtid="{D5CDD505-2E9C-101B-9397-08002B2CF9AE}" pid="3" name="Creator">
    <vt:lpwstr>Chromium</vt:lpwstr>
  </property>
  <property fmtid="{D5CDD505-2E9C-101B-9397-08002B2CF9AE}" pid="4" name="LastSaved">
    <vt:filetime>2023-04-08T00:00:00Z</vt:filetime>
  </property>
  <property fmtid="{D5CDD505-2E9C-101B-9397-08002B2CF9AE}" pid="5" name="Producer">
    <vt:lpwstr>Skia/PDF m110</vt:lpwstr>
  </property>
</Properties>
</file>