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77" r:id="rId3"/>
    <p:sldId id="261" r:id="rId4"/>
    <p:sldId id="257" r:id="rId5"/>
    <p:sldId id="260" r:id="rId6"/>
    <p:sldId id="258" r:id="rId7"/>
    <p:sldId id="259" r:id="rId8"/>
    <p:sldId id="262" r:id="rId9"/>
    <p:sldId id="263" r:id="rId10"/>
    <p:sldId id="271" r:id="rId11"/>
    <p:sldId id="285" r:id="rId12"/>
    <p:sldId id="286" r:id="rId13"/>
    <p:sldId id="279" r:id="rId14"/>
    <p:sldId id="287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4" autoAdjust="0"/>
    <p:restoredTop sz="94709"/>
  </p:normalViewPr>
  <p:slideViewPr>
    <p:cSldViewPr snapToGrid="0">
      <p:cViewPr varScale="1">
        <p:scale>
          <a:sx n="78" d="100"/>
          <a:sy n="78" d="100"/>
        </p:scale>
        <p:origin x="7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D73DF-D1A2-46B2-95D7-6A8FC77E3F6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703B62-CFBF-471C-B05F-6F3A04FA7E4E}">
      <dgm:prSet/>
      <dgm:spPr/>
      <dgm:t>
        <a:bodyPr/>
        <a:lstStyle/>
        <a:p>
          <a:r>
            <a:rPr lang="en-US"/>
            <a:t>The Chesapeake Bay Foundation (CBF) dock will be used to pick up buoys and personnel.</a:t>
          </a:r>
        </a:p>
      </dgm:t>
    </dgm:pt>
    <dgm:pt modelId="{0FB147EB-2B36-4D1B-A30F-6DF078B0D9AC}" type="parTrans" cxnId="{554E0375-C4FA-4435-A880-7F1F4C38E16C}">
      <dgm:prSet/>
      <dgm:spPr/>
      <dgm:t>
        <a:bodyPr/>
        <a:lstStyle/>
        <a:p>
          <a:endParaRPr lang="en-US"/>
        </a:p>
      </dgm:t>
    </dgm:pt>
    <dgm:pt modelId="{48FBFE81-6B8F-4AF9-B8B1-E884C01E71A0}" type="sibTrans" cxnId="{554E0375-C4FA-4435-A880-7F1F4C38E16C}">
      <dgm:prSet/>
      <dgm:spPr/>
      <dgm:t>
        <a:bodyPr/>
        <a:lstStyle/>
        <a:p>
          <a:endParaRPr lang="en-US"/>
        </a:p>
      </dgm:t>
    </dgm:pt>
    <dgm:pt modelId="{D02BBDC2-DAD2-42B8-A5AB-B49D02A6D621}">
      <dgm:prSet/>
      <dgm:spPr/>
      <dgm:t>
        <a:bodyPr/>
        <a:lstStyle/>
        <a:p>
          <a:r>
            <a:rPr lang="en-US"/>
            <a:t>The CBF dock is not to be used to dock boats.</a:t>
          </a:r>
        </a:p>
      </dgm:t>
    </dgm:pt>
    <dgm:pt modelId="{42C820F5-3639-4E36-862C-498B2CF18EB6}" type="parTrans" cxnId="{BD0F55EB-4CA3-4E5B-A39D-9BEBC2EDCA3A}">
      <dgm:prSet/>
      <dgm:spPr/>
      <dgm:t>
        <a:bodyPr/>
        <a:lstStyle/>
        <a:p>
          <a:endParaRPr lang="en-US"/>
        </a:p>
      </dgm:t>
    </dgm:pt>
    <dgm:pt modelId="{42A47CF4-6FA0-4469-91B6-1EC5846BB1A2}" type="sibTrans" cxnId="{BD0F55EB-4CA3-4E5B-A39D-9BEBC2EDCA3A}">
      <dgm:prSet/>
      <dgm:spPr/>
      <dgm:t>
        <a:bodyPr/>
        <a:lstStyle/>
        <a:p>
          <a:endParaRPr lang="en-US"/>
        </a:p>
      </dgm:t>
    </dgm:pt>
    <dgm:pt modelId="{BFEE0B7E-50E1-4E8C-BF1F-88C8DB02496D}">
      <dgm:prSet/>
      <dgm:spPr/>
      <dgm:t>
        <a:bodyPr/>
        <a:lstStyle/>
        <a:p>
          <a:r>
            <a:rPr lang="en-US"/>
            <a:t>The only boats allowed to dock for extended periods of time are the Fire-Rescue boats.</a:t>
          </a:r>
        </a:p>
      </dgm:t>
    </dgm:pt>
    <dgm:pt modelId="{EE06180C-C1D2-4AFC-BB0A-25ED3E103406}" type="parTrans" cxnId="{001F7A38-7A49-4D84-B62A-8F0957B4CD8F}">
      <dgm:prSet/>
      <dgm:spPr/>
      <dgm:t>
        <a:bodyPr/>
        <a:lstStyle/>
        <a:p>
          <a:endParaRPr lang="en-US"/>
        </a:p>
      </dgm:t>
    </dgm:pt>
    <dgm:pt modelId="{BF992059-0ED9-426B-B311-A2C053F3C4C2}" type="sibTrans" cxnId="{001F7A38-7A49-4D84-B62A-8F0957B4CD8F}">
      <dgm:prSet/>
      <dgm:spPr/>
      <dgm:t>
        <a:bodyPr/>
        <a:lstStyle/>
        <a:p>
          <a:endParaRPr lang="en-US"/>
        </a:p>
      </dgm:t>
    </dgm:pt>
    <dgm:pt modelId="{88771BE7-EF23-43BA-A391-681B20504896}" type="pres">
      <dgm:prSet presAssocID="{34DD73DF-D1A2-46B2-95D7-6A8FC77E3F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CE343-9540-4CDD-A50B-E955F474A74D}" type="pres">
      <dgm:prSet presAssocID="{F0703B62-CFBF-471C-B05F-6F3A04FA7E4E}" presName="hierRoot1" presStyleCnt="0"/>
      <dgm:spPr/>
    </dgm:pt>
    <dgm:pt modelId="{655FBD7A-5A99-47B4-8E0B-8B4B43AACF48}" type="pres">
      <dgm:prSet presAssocID="{F0703B62-CFBF-471C-B05F-6F3A04FA7E4E}" presName="composite" presStyleCnt="0"/>
      <dgm:spPr/>
    </dgm:pt>
    <dgm:pt modelId="{07C50004-5AEC-4044-92A4-E2E8E899BF4B}" type="pres">
      <dgm:prSet presAssocID="{F0703B62-CFBF-471C-B05F-6F3A04FA7E4E}" presName="background" presStyleLbl="node0" presStyleIdx="0" presStyleCnt="3"/>
      <dgm:spPr/>
    </dgm:pt>
    <dgm:pt modelId="{634A5C52-5EE8-477C-B2B2-0490D938FFD6}" type="pres">
      <dgm:prSet presAssocID="{F0703B62-CFBF-471C-B05F-6F3A04FA7E4E}" presName="text" presStyleLbl="fgAcc0" presStyleIdx="0" presStyleCnt="3">
        <dgm:presLayoutVars>
          <dgm:chPref val="3"/>
        </dgm:presLayoutVars>
      </dgm:prSet>
      <dgm:spPr/>
    </dgm:pt>
    <dgm:pt modelId="{8834C85B-721D-4B4B-8EF0-3C4EA8A546F4}" type="pres">
      <dgm:prSet presAssocID="{F0703B62-CFBF-471C-B05F-6F3A04FA7E4E}" presName="hierChild2" presStyleCnt="0"/>
      <dgm:spPr/>
    </dgm:pt>
    <dgm:pt modelId="{563E77EE-D389-4F43-A8CF-07B1B35BF370}" type="pres">
      <dgm:prSet presAssocID="{D02BBDC2-DAD2-42B8-A5AB-B49D02A6D621}" presName="hierRoot1" presStyleCnt="0"/>
      <dgm:spPr/>
    </dgm:pt>
    <dgm:pt modelId="{471D1F5F-0D3E-4862-85EB-E9390736C9E3}" type="pres">
      <dgm:prSet presAssocID="{D02BBDC2-DAD2-42B8-A5AB-B49D02A6D621}" presName="composite" presStyleCnt="0"/>
      <dgm:spPr/>
    </dgm:pt>
    <dgm:pt modelId="{41AB5F4A-C6FF-409E-92E3-26D7078B3DCB}" type="pres">
      <dgm:prSet presAssocID="{D02BBDC2-DAD2-42B8-A5AB-B49D02A6D621}" presName="background" presStyleLbl="node0" presStyleIdx="1" presStyleCnt="3"/>
      <dgm:spPr/>
    </dgm:pt>
    <dgm:pt modelId="{13A48283-8A38-46FB-BDC3-71477B4586B5}" type="pres">
      <dgm:prSet presAssocID="{D02BBDC2-DAD2-42B8-A5AB-B49D02A6D621}" presName="text" presStyleLbl="fgAcc0" presStyleIdx="1" presStyleCnt="3">
        <dgm:presLayoutVars>
          <dgm:chPref val="3"/>
        </dgm:presLayoutVars>
      </dgm:prSet>
      <dgm:spPr/>
    </dgm:pt>
    <dgm:pt modelId="{D70FC690-0731-4F83-B42F-2A3E4AA4E29D}" type="pres">
      <dgm:prSet presAssocID="{D02BBDC2-DAD2-42B8-A5AB-B49D02A6D621}" presName="hierChild2" presStyleCnt="0"/>
      <dgm:spPr/>
    </dgm:pt>
    <dgm:pt modelId="{17C1703E-443B-4076-B159-3C9998F16EBF}" type="pres">
      <dgm:prSet presAssocID="{BFEE0B7E-50E1-4E8C-BF1F-88C8DB02496D}" presName="hierRoot1" presStyleCnt="0"/>
      <dgm:spPr/>
    </dgm:pt>
    <dgm:pt modelId="{E751D00F-3AA0-4DC9-B8CC-230B6E040068}" type="pres">
      <dgm:prSet presAssocID="{BFEE0B7E-50E1-4E8C-BF1F-88C8DB02496D}" presName="composite" presStyleCnt="0"/>
      <dgm:spPr/>
    </dgm:pt>
    <dgm:pt modelId="{419619CB-5D9B-4558-8FAE-B131D125C96D}" type="pres">
      <dgm:prSet presAssocID="{BFEE0B7E-50E1-4E8C-BF1F-88C8DB02496D}" presName="background" presStyleLbl="node0" presStyleIdx="2" presStyleCnt="3"/>
      <dgm:spPr/>
    </dgm:pt>
    <dgm:pt modelId="{CFA53AD3-053B-416B-9A9A-024AFA0CCED4}" type="pres">
      <dgm:prSet presAssocID="{BFEE0B7E-50E1-4E8C-BF1F-88C8DB02496D}" presName="text" presStyleLbl="fgAcc0" presStyleIdx="2" presStyleCnt="3">
        <dgm:presLayoutVars>
          <dgm:chPref val="3"/>
        </dgm:presLayoutVars>
      </dgm:prSet>
      <dgm:spPr/>
    </dgm:pt>
    <dgm:pt modelId="{7AB03B7F-5B29-4A3C-BAC4-E4C5D79E94DD}" type="pres">
      <dgm:prSet presAssocID="{BFEE0B7E-50E1-4E8C-BF1F-88C8DB02496D}" presName="hierChild2" presStyleCnt="0"/>
      <dgm:spPr/>
    </dgm:pt>
  </dgm:ptLst>
  <dgm:cxnLst>
    <dgm:cxn modelId="{AA711C09-9096-41F1-8E89-53580B021AE2}" type="presOf" srcId="{BFEE0B7E-50E1-4E8C-BF1F-88C8DB02496D}" destId="{CFA53AD3-053B-416B-9A9A-024AFA0CCED4}" srcOrd="0" destOrd="0" presId="urn:microsoft.com/office/officeart/2005/8/layout/hierarchy1"/>
    <dgm:cxn modelId="{001F7A38-7A49-4D84-B62A-8F0957B4CD8F}" srcId="{34DD73DF-D1A2-46B2-95D7-6A8FC77E3F69}" destId="{BFEE0B7E-50E1-4E8C-BF1F-88C8DB02496D}" srcOrd="2" destOrd="0" parTransId="{EE06180C-C1D2-4AFC-BB0A-25ED3E103406}" sibTransId="{BF992059-0ED9-426B-B311-A2C053F3C4C2}"/>
    <dgm:cxn modelId="{554E0375-C4FA-4435-A880-7F1F4C38E16C}" srcId="{34DD73DF-D1A2-46B2-95D7-6A8FC77E3F69}" destId="{F0703B62-CFBF-471C-B05F-6F3A04FA7E4E}" srcOrd="0" destOrd="0" parTransId="{0FB147EB-2B36-4D1B-A30F-6DF078B0D9AC}" sibTransId="{48FBFE81-6B8F-4AF9-B8B1-E884C01E71A0}"/>
    <dgm:cxn modelId="{B11FB45A-E327-4E29-A1FF-37E218F415B0}" type="presOf" srcId="{F0703B62-CFBF-471C-B05F-6F3A04FA7E4E}" destId="{634A5C52-5EE8-477C-B2B2-0490D938FFD6}" srcOrd="0" destOrd="0" presId="urn:microsoft.com/office/officeart/2005/8/layout/hierarchy1"/>
    <dgm:cxn modelId="{40C70281-1BB6-4DE0-91C3-0EEA05FF4905}" type="presOf" srcId="{34DD73DF-D1A2-46B2-95D7-6A8FC77E3F69}" destId="{88771BE7-EF23-43BA-A391-681B20504896}" srcOrd="0" destOrd="0" presId="urn:microsoft.com/office/officeart/2005/8/layout/hierarchy1"/>
    <dgm:cxn modelId="{961C99A1-0472-4EEF-98BC-55C05C61C73A}" type="presOf" srcId="{D02BBDC2-DAD2-42B8-A5AB-B49D02A6D621}" destId="{13A48283-8A38-46FB-BDC3-71477B4586B5}" srcOrd="0" destOrd="0" presId="urn:microsoft.com/office/officeart/2005/8/layout/hierarchy1"/>
    <dgm:cxn modelId="{BD0F55EB-4CA3-4E5B-A39D-9BEBC2EDCA3A}" srcId="{34DD73DF-D1A2-46B2-95D7-6A8FC77E3F69}" destId="{D02BBDC2-DAD2-42B8-A5AB-B49D02A6D621}" srcOrd="1" destOrd="0" parTransId="{42C820F5-3639-4E36-862C-498B2CF18EB6}" sibTransId="{42A47CF4-6FA0-4469-91B6-1EC5846BB1A2}"/>
    <dgm:cxn modelId="{58679AB3-83EA-4758-B974-364C7130AE68}" type="presParOf" srcId="{88771BE7-EF23-43BA-A391-681B20504896}" destId="{842CE343-9540-4CDD-A50B-E955F474A74D}" srcOrd="0" destOrd="0" presId="urn:microsoft.com/office/officeart/2005/8/layout/hierarchy1"/>
    <dgm:cxn modelId="{D8957715-4443-4D1B-97D9-444F4A3F0937}" type="presParOf" srcId="{842CE343-9540-4CDD-A50B-E955F474A74D}" destId="{655FBD7A-5A99-47B4-8E0B-8B4B43AACF48}" srcOrd="0" destOrd="0" presId="urn:microsoft.com/office/officeart/2005/8/layout/hierarchy1"/>
    <dgm:cxn modelId="{75304E30-5104-4A84-BBBB-F231F8E6D8BD}" type="presParOf" srcId="{655FBD7A-5A99-47B4-8E0B-8B4B43AACF48}" destId="{07C50004-5AEC-4044-92A4-E2E8E899BF4B}" srcOrd="0" destOrd="0" presId="urn:microsoft.com/office/officeart/2005/8/layout/hierarchy1"/>
    <dgm:cxn modelId="{70C099D6-0A03-487D-8A5C-B4C2AC809D1B}" type="presParOf" srcId="{655FBD7A-5A99-47B4-8E0B-8B4B43AACF48}" destId="{634A5C52-5EE8-477C-B2B2-0490D938FFD6}" srcOrd="1" destOrd="0" presId="urn:microsoft.com/office/officeart/2005/8/layout/hierarchy1"/>
    <dgm:cxn modelId="{95A6C433-566F-4031-9688-DD07A3E649FF}" type="presParOf" srcId="{842CE343-9540-4CDD-A50B-E955F474A74D}" destId="{8834C85B-721D-4B4B-8EF0-3C4EA8A546F4}" srcOrd="1" destOrd="0" presId="urn:microsoft.com/office/officeart/2005/8/layout/hierarchy1"/>
    <dgm:cxn modelId="{5D27FBD3-0F8B-4721-BC69-A0EAC2244B78}" type="presParOf" srcId="{88771BE7-EF23-43BA-A391-681B20504896}" destId="{563E77EE-D389-4F43-A8CF-07B1B35BF370}" srcOrd="1" destOrd="0" presId="urn:microsoft.com/office/officeart/2005/8/layout/hierarchy1"/>
    <dgm:cxn modelId="{893399EF-FE5B-4D54-BE41-0808852BC2B8}" type="presParOf" srcId="{563E77EE-D389-4F43-A8CF-07B1B35BF370}" destId="{471D1F5F-0D3E-4862-85EB-E9390736C9E3}" srcOrd="0" destOrd="0" presId="urn:microsoft.com/office/officeart/2005/8/layout/hierarchy1"/>
    <dgm:cxn modelId="{F57C8A00-C0F7-4C39-B82E-4FE20FB1E8BF}" type="presParOf" srcId="{471D1F5F-0D3E-4862-85EB-E9390736C9E3}" destId="{41AB5F4A-C6FF-409E-92E3-26D7078B3DCB}" srcOrd="0" destOrd="0" presId="urn:microsoft.com/office/officeart/2005/8/layout/hierarchy1"/>
    <dgm:cxn modelId="{61429182-6C64-4F44-A958-13F1DFF58624}" type="presParOf" srcId="{471D1F5F-0D3E-4862-85EB-E9390736C9E3}" destId="{13A48283-8A38-46FB-BDC3-71477B4586B5}" srcOrd="1" destOrd="0" presId="urn:microsoft.com/office/officeart/2005/8/layout/hierarchy1"/>
    <dgm:cxn modelId="{721EEC9D-E22F-414A-9A42-668AE3420BB0}" type="presParOf" srcId="{563E77EE-D389-4F43-A8CF-07B1B35BF370}" destId="{D70FC690-0731-4F83-B42F-2A3E4AA4E29D}" srcOrd="1" destOrd="0" presId="urn:microsoft.com/office/officeart/2005/8/layout/hierarchy1"/>
    <dgm:cxn modelId="{21CD450C-0025-4F8E-B63A-D0A44E2DDFB9}" type="presParOf" srcId="{88771BE7-EF23-43BA-A391-681B20504896}" destId="{17C1703E-443B-4076-B159-3C9998F16EBF}" srcOrd="2" destOrd="0" presId="urn:microsoft.com/office/officeart/2005/8/layout/hierarchy1"/>
    <dgm:cxn modelId="{10FE4837-05AC-41FB-B7D7-D66F6449F0FC}" type="presParOf" srcId="{17C1703E-443B-4076-B159-3C9998F16EBF}" destId="{E751D00F-3AA0-4DC9-B8CC-230B6E040068}" srcOrd="0" destOrd="0" presId="urn:microsoft.com/office/officeart/2005/8/layout/hierarchy1"/>
    <dgm:cxn modelId="{C6C01F51-91C8-4DFD-AEAD-FD572F4427D0}" type="presParOf" srcId="{E751D00F-3AA0-4DC9-B8CC-230B6E040068}" destId="{419619CB-5D9B-4558-8FAE-B131D125C96D}" srcOrd="0" destOrd="0" presId="urn:microsoft.com/office/officeart/2005/8/layout/hierarchy1"/>
    <dgm:cxn modelId="{8DD47380-8DA5-4A9C-8330-BA4E14B2FEA5}" type="presParOf" srcId="{E751D00F-3AA0-4DC9-B8CC-230B6E040068}" destId="{CFA53AD3-053B-416B-9A9A-024AFA0CCED4}" srcOrd="1" destOrd="0" presId="urn:microsoft.com/office/officeart/2005/8/layout/hierarchy1"/>
    <dgm:cxn modelId="{16D92B11-3D9C-4465-9747-300FBB9D8D90}" type="presParOf" srcId="{17C1703E-443B-4076-B159-3C9998F16EBF}" destId="{7AB03B7F-5B29-4A3C-BAC4-E4C5D79E94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15432B-929F-467B-90D7-FD569122BAC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BB6B7E-F80F-4BCF-A7AE-0FE6A740E90D}">
      <dgm:prSet/>
      <dgm:spPr/>
      <dgm:t>
        <a:bodyPr/>
        <a:lstStyle/>
        <a:p>
          <a:r>
            <a:rPr lang="en-US"/>
            <a:t>Swimmer Off Course: One whistle blast by the kayaker to get the swimmer’s attention.</a:t>
          </a:r>
        </a:p>
      </dgm:t>
    </dgm:pt>
    <dgm:pt modelId="{01404A26-24E1-47F6-9134-EA962BD792F5}" type="parTrans" cxnId="{B3E76151-57D2-436A-B007-6BFDEAD9F943}">
      <dgm:prSet/>
      <dgm:spPr/>
      <dgm:t>
        <a:bodyPr/>
        <a:lstStyle/>
        <a:p>
          <a:endParaRPr lang="en-US"/>
        </a:p>
      </dgm:t>
    </dgm:pt>
    <dgm:pt modelId="{705C534D-68B6-4583-8CE9-803697248342}" type="sibTrans" cxnId="{B3E76151-57D2-436A-B007-6BFDEAD9F943}">
      <dgm:prSet/>
      <dgm:spPr/>
      <dgm:t>
        <a:bodyPr/>
        <a:lstStyle/>
        <a:p>
          <a:endParaRPr lang="en-US"/>
        </a:p>
      </dgm:t>
    </dgm:pt>
    <dgm:pt modelId="{10BE0DFA-FAF9-4C9E-80F8-D683E667172B}">
      <dgm:prSet/>
      <dgm:spPr/>
      <dgm:t>
        <a:bodyPr/>
        <a:lstStyle/>
        <a:p>
          <a:r>
            <a:rPr lang="en-US"/>
            <a:t>Distressed Swimmer or Kayaker: Paddle held up over head and three whisle blasts.</a:t>
          </a:r>
        </a:p>
      </dgm:t>
    </dgm:pt>
    <dgm:pt modelId="{B80BCEE5-A0F2-46E7-A150-9EDA18B3A0AC}" type="parTrans" cxnId="{7331DF21-C085-4384-B57C-5A440255D3FA}">
      <dgm:prSet/>
      <dgm:spPr/>
      <dgm:t>
        <a:bodyPr/>
        <a:lstStyle/>
        <a:p>
          <a:endParaRPr lang="en-US"/>
        </a:p>
      </dgm:t>
    </dgm:pt>
    <dgm:pt modelId="{492E7888-50EA-408F-9C24-61D735B3B30B}" type="sibTrans" cxnId="{7331DF21-C085-4384-B57C-5A440255D3FA}">
      <dgm:prSet/>
      <dgm:spPr/>
      <dgm:t>
        <a:bodyPr/>
        <a:lstStyle/>
        <a:p>
          <a:endParaRPr lang="en-US"/>
        </a:p>
      </dgm:t>
    </dgm:pt>
    <dgm:pt modelId="{241F3CA1-D073-4266-805B-A47767A3CFC6}">
      <dgm:prSet/>
      <dgm:spPr/>
      <dgm:t>
        <a:bodyPr/>
        <a:lstStyle/>
        <a:p>
          <a:r>
            <a:rPr lang="en-US"/>
            <a:t>Swim Cancelled and Swimmers Return to Shore: Five short horn blasts followed by one long blast.</a:t>
          </a:r>
        </a:p>
      </dgm:t>
    </dgm:pt>
    <dgm:pt modelId="{92E372A8-65F5-49B8-9EA7-62B63C489384}" type="parTrans" cxnId="{5DFF678D-5503-484D-8991-CC9574F4B085}">
      <dgm:prSet/>
      <dgm:spPr/>
      <dgm:t>
        <a:bodyPr/>
        <a:lstStyle/>
        <a:p>
          <a:endParaRPr lang="en-US"/>
        </a:p>
      </dgm:t>
    </dgm:pt>
    <dgm:pt modelId="{1F0678B3-4DFC-4D93-B758-58DEEBC53792}" type="sibTrans" cxnId="{5DFF678D-5503-484D-8991-CC9574F4B085}">
      <dgm:prSet/>
      <dgm:spPr/>
      <dgm:t>
        <a:bodyPr/>
        <a:lstStyle/>
        <a:p>
          <a:endParaRPr lang="en-US"/>
        </a:p>
      </dgm:t>
    </dgm:pt>
    <dgm:pt modelId="{BABC47AC-17AA-4738-AA39-07B1E3DFDF6F}">
      <dgm:prSet/>
      <dgm:spPr/>
      <dgm:t>
        <a:bodyPr/>
        <a:lstStyle/>
        <a:p>
          <a:r>
            <a:rPr lang="en-US"/>
            <a:t>Kayakers will use a whistle to repeat signal</a:t>
          </a:r>
        </a:p>
      </dgm:t>
    </dgm:pt>
    <dgm:pt modelId="{04A31632-C79E-4391-AFD8-4BD76B2C5BB9}" type="parTrans" cxnId="{946CA96C-6A59-415F-919C-69867B590104}">
      <dgm:prSet/>
      <dgm:spPr/>
      <dgm:t>
        <a:bodyPr/>
        <a:lstStyle/>
        <a:p>
          <a:endParaRPr lang="en-US"/>
        </a:p>
      </dgm:t>
    </dgm:pt>
    <dgm:pt modelId="{ED70A277-0978-4CE8-A612-478632F5260A}" type="sibTrans" cxnId="{946CA96C-6A59-415F-919C-69867B590104}">
      <dgm:prSet/>
      <dgm:spPr/>
      <dgm:t>
        <a:bodyPr/>
        <a:lstStyle/>
        <a:p>
          <a:endParaRPr lang="en-US"/>
        </a:p>
      </dgm:t>
    </dgm:pt>
    <dgm:pt modelId="{CC0D2307-3DA5-4729-8C46-E7BD0587C73A}">
      <dgm:prSet/>
      <dgm:spPr/>
      <dgm:t>
        <a:bodyPr/>
        <a:lstStyle/>
        <a:p>
          <a:r>
            <a:rPr lang="en-US" dirty="0"/>
            <a:t>Swimmers will swim to the nearest shore.</a:t>
          </a:r>
        </a:p>
      </dgm:t>
    </dgm:pt>
    <dgm:pt modelId="{F59FC673-4EFB-41B0-9739-05D848409229}" type="parTrans" cxnId="{3A90DEF6-4D32-4C92-8B39-229F87830A65}">
      <dgm:prSet/>
      <dgm:spPr/>
      <dgm:t>
        <a:bodyPr/>
        <a:lstStyle/>
        <a:p>
          <a:endParaRPr lang="en-US"/>
        </a:p>
      </dgm:t>
    </dgm:pt>
    <dgm:pt modelId="{089A9E25-E402-45C3-9DDE-3FE6B91EADF7}" type="sibTrans" cxnId="{3A90DEF6-4D32-4C92-8B39-229F87830A65}">
      <dgm:prSet/>
      <dgm:spPr/>
      <dgm:t>
        <a:bodyPr/>
        <a:lstStyle/>
        <a:p>
          <a:endParaRPr lang="en-US"/>
        </a:p>
      </dgm:t>
    </dgm:pt>
    <dgm:pt modelId="{568F0860-7FA2-4A73-A8A7-4945C2221EEB}">
      <dgm:prSet/>
      <dgm:spPr/>
      <dgm:t>
        <a:bodyPr/>
        <a:lstStyle/>
        <a:p>
          <a:r>
            <a:rPr lang="en-US" dirty="0"/>
            <a:t>Swimmers may swim to an anchored boat to get in, but support boats shall not turn motor on and collect swimmers.</a:t>
          </a:r>
        </a:p>
      </dgm:t>
    </dgm:pt>
    <dgm:pt modelId="{E06F6B7C-2847-4171-B3CB-AD68730F7755}" type="parTrans" cxnId="{0B3FC88A-F77C-4769-B003-688B842E5BA2}">
      <dgm:prSet/>
      <dgm:spPr/>
      <dgm:t>
        <a:bodyPr/>
        <a:lstStyle/>
        <a:p>
          <a:endParaRPr lang="en-US"/>
        </a:p>
      </dgm:t>
    </dgm:pt>
    <dgm:pt modelId="{85606278-7EEC-4199-94D0-07F6A94C0532}" type="sibTrans" cxnId="{0B3FC88A-F77C-4769-B003-688B842E5BA2}">
      <dgm:prSet/>
      <dgm:spPr/>
      <dgm:t>
        <a:bodyPr/>
        <a:lstStyle/>
        <a:p>
          <a:endParaRPr lang="en-US"/>
        </a:p>
      </dgm:t>
    </dgm:pt>
    <dgm:pt modelId="{C851DCB7-AA5A-4D7D-9E1E-138A08E26E0A}" type="pres">
      <dgm:prSet presAssocID="{DE15432B-929F-467B-90D7-FD569122BAC5}" presName="linear" presStyleCnt="0">
        <dgm:presLayoutVars>
          <dgm:animLvl val="lvl"/>
          <dgm:resizeHandles val="exact"/>
        </dgm:presLayoutVars>
      </dgm:prSet>
      <dgm:spPr/>
    </dgm:pt>
    <dgm:pt modelId="{0C6DB361-1210-4650-982A-A9AA3AD8BED1}" type="pres">
      <dgm:prSet presAssocID="{29BB6B7E-F80F-4BCF-A7AE-0FE6A740E90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5884DA-FA78-43E9-A705-BDDDC529EA52}" type="pres">
      <dgm:prSet presAssocID="{705C534D-68B6-4583-8CE9-803697248342}" presName="spacer" presStyleCnt="0"/>
      <dgm:spPr/>
    </dgm:pt>
    <dgm:pt modelId="{B8AAD1C2-17A5-4DAD-9B14-2F9CD127D2FA}" type="pres">
      <dgm:prSet presAssocID="{10BE0DFA-FAF9-4C9E-80F8-D683E66717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429679-FBD5-4B57-B491-649E0AEBD50A}" type="pres">
      <dgm:prSet presAssocID="{492E7888-50EA-408F-9C24-61D735B3B30B}" presName="spacer" presStyleCnt="0"/>
      <dgm:spPr/>
    </dgm:pt>
    <dgm:pt modelId="{CB908DC6-F1AA-43D1-9868-D09A5D040E30}" type="pres">
      <dgm:prSet presAssocID="{241F3CA1-D073-4266-805B-A47767A3CFC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FB79742-2DDA-4618-B360-9FEC97CE228B}" type="pres">
      <dgm:prSet presAssocID="{241F3CA1-D073-4266-805B-A47767A3CFC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F349215-CC22-4A5A-9950-0D37BC56F0C4}" type="presOf" srcId="{29BB6B7E-F80F-4BCF-A7AE-0FE6A740E90D}" destId="{0C6DB361-1210-4650-982A-A9AA3AD8BED1}" srcOrd="0" destOrd="0" presId="urn:microsoft.com/office/officeart/2005/8/layout/vList2"/>
    <dgm:cxn modelId="{7331DF21-C085-4384-B57C-5A440255D3FA}" srcId="{DE15432B-929F-467B-90D7-FD569122BAC5}" destId="{10BE0DFA-FAF9-4C9E-80F8-D683E667172B}" srcOrd="1" destOrd="0" parTransId="{B80BCEE5-A0F2-46E7-A150-9EDA18B3A0AC}" sibTransId="{492E7888-50EA-408F-9C24-61D735B3B30B}"/>
    <dgm:cxn modelId="{2E18D63C-4545-4980-A4BB-8A29D43BEC5F}" type="presOf" srcId="{568F0860-7FA2-4A73-A8A7-4945C2221EEB}" destId="{1FB79742-2DDA-4618-B360-9FEC97CE228B}" srcOrd="0" destOrd="2" presId="urn:microsoft.com/office/officeart/2005/8/layout/vList2"/>
    <dgm:cxn modelId="{946CA96C-6A59-415F-919C-69867B590104}" srcId="{241F3CA1-D073-4266-805B-A47767A3CFC6}" destId="{BABC47AC-17AA-4738-AA39-07B1E3DFDF6F}" srcOrd="0" destOrd="0" parTransId="{04A31632-C79E-4391-AFD8-4BD76B2C5BB9}" sibTransId="{ED70A277-0978-4CE8-A612-478632F5260A}"/>
    <dgm:cxn modelId="{B3E76151-57D2-436A-B007-6BFDEAD9F943}" srcId="{DE15432B-929F-467B-90D7-FD569122BAC5}" destId="{29BB6B7E-F80F-4BCF-A7AE-0FE6A740E90D}" srcOrd="0" destOrd="0" parTransId="{01404A26-24E1-47F6-9134-EA962BD792F5}" sibTransId="{705C534D-68B6-4583-8CE9-803697248342}"/>
    <dgm:cxn modelId="{D1208573-43E8-4D3F-AE05-20F739472F4F}" type="presOf" srcId="{10BE0DFA-FAF9-4C9E-80F8-D683E667172B}" destId="{B8AAD1C2-17A5-4DAD-9B14-2F9CD127D2FA}" srcOrd="0" destOrd="0" presId="urn:microsoft.com/office/officeart/2005/8/layout/vList2"/>
    <dgm:cxn modelId="{57384280-D120-4285-AACB-2022DA8E1FFF}" type="presOf" srcId="{CC0D2307-3DA5-4729-8C46-E7BD0587C73A}" destId="{1FB79742-2DDA-4618-B360-9FEC97CE228B}" srcOrd="0" destOrd="1" presId="urn:microsoft.com/office/officeart/2005/8/layout/vList2"/>
    <dgm:cxn modelId="{0B3FC88A-F77C-4769-B003-688B842E5BA2}" srcId="{241F3CA1-D073-4266-805B-A47767A3CFC6}" destId="{568F0860-7FA2-4A73-A8A7-4945C2221EEB}" srcOrd="2" destOrd="0" parTransId="{E06F6B7C-2847-4171-B3CB-AD68730F7755}" sibTransId="{85606278-7EEC-4199-94D0-07F6A94C0532}"/>
    <dgm:cxn modelId="{5DFF678D-5503-484D-8991-CC9574F4B085}" srcId="{DE15432B-929F-467B-90D7-FD569122BAC5}" destId="{241F3CA1-D073-4266-805B-A47767A3CFC6}" srcOrd="2" destOrd="0" parTransId="{92E372A8-65F5-49B8-9EA7-62B63C489384}" sibTransId="{1F0678B3-4DFC-4D93-B758-58DEEBC53792}"/>
    <dgm:cxn modelId="{9AE7DBBA-E07A-43CA-8AFD-567A6D5C7382}" type="presOf" srcId="{241F3CA1-D073-4266-805B-A47767A3CFC6}" destId="{CB908DC6-F1AA-43D1-9868-D09A5D040E30}" srcOrd="0" destOrd="0" presId="urn:microsoft.com/office/officeart/2005/8/layout/vList2"/>
    <dgm:cxn modelId="{5F0896CC-BB34-4816-BB0F-348493689668}" type="presOf" srcId="{DE15432B-929F-467B-90D7-FD569122BAC5}" destId="{C851DCB7-AA5A-4D7D-9E1E-138A08E26E0A}" srcOrd="0" destOrd="0" presId="urn:microsoft.com/office/officeart/2005/8/layout/vList2"/>
    <dgm:cxn modelId="{56E6AEE0-DF42-4D9F-818D-F7905D0607BD}" type="presOf" srcId="{BABC47AC-17AA-4738-AA39-07B1E3DFDF6F}" destId="{1FB79742-2DDA-4618-B360-9FEC97CE228B}" srcOrd="0" destOrd="0" presId="urn:microsoft.com/office/officeart/2005/8/layout/vList2"/>
    <dgm:cxn modelId="{3A90DEF6-4D32-4C92-8B39-229F87830A65}" srcId="{241F3CA1-D073-4266-805B-A47767A3CFC6}" destId="{CC0D2307-3DA5-4729-8C46-E7BD0587C73A}" srcOrd="1" destOrd="0" parTransId="{F59FC673-4EFB-41B0-9739-05D848409229}" sibTransId="{089A9E25-E402-45C3-9DDE-3FE6B91EADF7}"/>
    <dgm:cxn modelId="{42B422E0-E81B-49D7-AFDA-27F24C8526DC}" type="presParOf" srcId="{C851DCB7-AA5A-4D7D-9E1E-138A08E26E0A}" destId="{0C6DB361-1210-4650-982A-A9AA3AD8BED1}" srcOrd="0" destOrd="0" presId="urn:microsoft.com/office/officeart/2005/8/layout/vList2"/>
    <dgm:cxn modelId="{1AEA8BEC-1999-4459-94DF-0038EB946787}" type="presParOf" srcId="{C851DCB7-AA5A-4D7D-9E1E-138A08E26E0A}" destId="{695884DA-FA78-43E9-A705-BDDDC529EA52}" srcOrd="1" destOrd="0" presId="urn:microsoft.com/office/officeart/2005/8/layout/vList2"/>
    <dgm:cxn modelId="{FB6B79BD-CE0D-4828-A84F-1E2277F3C083}" type="presParOf" srcId="{C851DCB7-AA5A-4D7D-9E1E-138A08E26E0A}" destId="{B8AAD1C2-17A5-4DAD-9B14-2F9CD127D2FA}" srcOrd="2" destOrd="0" presId="urn:microsoft.com/office/officeart/2005/8/layout/vList2"/>
    <dgm:cxn modelId="{52356C93-E575-46B2-BC69-2039C74BF9C2}" type="presParOf" srcId="{C851DCB7-AA5A-4D7D-9E1E-138A08E26E0A}" destId="{38429679-FBD5-4B57-B491-649E0AEBD50A}" srcOrd="3" destOrd="0" presId="urn:microsoft.com/office/officeart/2005/8/layout/vList2"/>
    <dgm:cxn modelId="{5DB555CA-E7D5-419F-A7DD-F6E97991794B}" type="presParOf" srcId="{C851DCB7-AA5A-4D7D-9E1E-138A08E26E0A}" destId="{CB908DC6-F1AA-43D1-9868-D09A5D040E30}" srcOrd="4" destOrd="0" presId="urn:microsoft.com/office/officeart/2005/8/layout/vList2"/>
    <dgm:cxn modelId="{327B432E-0EE2-4267-A8CE-DC0552FBA1FC}" type="presParOf" srcId="{C851DCB7-AA5A-4D7D-9E1E-138A08E26E0A}" destId="{1FB79742-2DDA-4618-B360-9FEC97CE228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50004-5AEC-4044-92A4-E2E8E899BF4B}">
      <dsp:nvSpPr>
        <dsp:cNvPr id="0" name=""/>
        <dsp:cNvSpPr/>
      </dsp:nvSpPr>
      <dsp:spPr>
        <a:xfrm>
          <a:off x="0" y="751888"/>
          <a:ext cx="2595413" cy="1648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A5C52-5EE8-477C-B2B2-0490D938FFD6}">
      <dsp:nvSpPr>
        <dsp:cNvPr id="0" name=""/>
        <dsp:cNvSpPr/>
      </dsp:nvSpPr>
      <dsp:spPr>
        <a:xfrm>
          <a:off x="288379" y="1025848"/>
          <a:ext cx="2595413" cy="1648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Chesapeake Bay Foundation (CBF) dock will be used to pick up buoys and personnel.</a:t>
          </a:r>
        </a:p>
      </dsp:txBody>
      <dsp:txXfrm>
        <a:off x="336650" y="1074119"/>
        <a:ext cx="2498871" cy="1551545"/>
      </dsp:txXfrm>
    </dsp:sp>
    <dsp:sp modelId="{41AB5F4A-C6FF-409E-92E3-26D7078B3DCB}">
      <dsp:nvSpPr>
        <dsp:cNvPr id="0" name=""/>
        <dsp:cNvSpPr/>
      </dsp:nvSpPr>
      <dsp:spPr>
        <a:xfrm>
          <a:off x="3172172" y="751888"/>
          <a:ext cx="2595413" cy="1648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48283-8A38-46FB-BDC3-71477B4586B5}">
      <dsp:nvSpPr>
        <dsp:cNvPr id="0" name=""/>
        <dsp:cNvSpPr/>
      </dsp:nvSpPr>
      <dsp:spPr>
        <a:xfrm>
          <a:off x="3460551" y="1025848"/>
          <a:ext cx="2595413" cy="1648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CBF dock is not to be used to dock boats.</a:t>
          </a:r>
        </a:p>
      </dsp:txBody>
      <dsp:txXfrm>
        <a:off x="3508822" y="1074119"/>
        <a:ext cx="2498871" cy="1551545"/>
      </dsp:txXfrm>
    </dsp:sp>
    <dsp:sp modelId="{419619CB-5D9B-4558-8FAE-B131D125C96D}">
      <dsp:nvSpPr>
        <dsp:cNvPr id="0" name=""/>
        <dsp:cNvSpPr/>
      </dsp:nvSpPr>
      <dsp:spPr>
        <a:xfrm>
          <a:off x="6344344" y="751888"/>
          <a:ext cx="2595413" cy="1648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53AD3-053B-416B-9A9A-024AFA0CCED4}">
      <dsp:nvSpPr>
        <dsp:cNvPr id="0" name=""/>
        <dsp:cNvSpPr/>
      </dsp:nvSpPr>
      <dsp:spPr>
        <a:xfrm>
          <a:off x="6632724" y="1025848"/>
          <a:ext cx="2595413" cy="1648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only boats allowed to dock for extended periods of time are the Fire-Rescue boats.</a:t>
          </a:r>
        </a:p>
      </dsp:txBody>
      <dsp:txXfrm>
        <a:off x="6680995" y="1074119"/>
        <a:ext cx="2498871" cy="1551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DB361-1210-4650-982A-A9AA3AD8BED1}">
      <dsp:nvSpPr>
        <dsp:cNvPr id="0" name=""/>
        <dsp:cNvSpPr/>
      </dsp:nvSpPr>
      <dsp:spPr>
        <a:xfrm>
          <a:off x="0" y="2937"/>
          <a:ext cx="5283200" cy="11188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Swimmer Off Course: One whistle blast by the kayaker to get the swimmer’s attention.</a:t>
          </a:r>
        </a:p>
      </dsp:txBody>
      <dsp:txXfrm>
        <a:off x="54616" y="57553"/>
        <a:ext cx="5173968" cy="1009580"/>
      </dsp:txXfrm>
    </dsp:sp>
    <dsp:sp modelId="{B8AAD1C2-17A5-4DAD-9B14-2F9CD127D2FA}">
      <dsp:nvSpPr>
        <dsp:cNvPr id="0" name=""/>
        <dsp:cNvSpPr/>
      </dsp:nvSpPr>
      <dsp:spPr>
        <a:xfrm>
          <a:off x="0" y="1179349"/>
          <a:ext cx="5283200" cy="1118812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Distressed Swimmer or Kayaker: Paddle held up over head and three whisle blasts.</a:t>
          </a:r>
        </a:p>
      </dsp:txBody>
      <dsp:txXfrm>
        <a:off x="54616" y="1233965"/>
        <a:ext cx="5173968" cy="1009580"/>
      </dsp:txXfrm>
    </dsp:sp>
    <dsp:sp modelId="{CB908DC6-F1AA-43D1-9868-D09A5D040E30}">
      <dsp:nvSpPr>
        <dsp:cNvPr id="0" name=""/>
        <dsp:cNvSpPr/>
      </dsp:nvSpPr>
      <dsp:spPr>
        <a:xfrm>
          <a:off x="0" y="2355762"/>
          <a:ext cx="5283200" cy="1118812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Swim Cancelled and Swimmers Return to Shore: Five short horn blasts followed by one long blast.</a:t>
          </a:r>
        </a:p>
      </dsp:txBody>
      <dsp:txXfrm>
        <a:off x="54616" y="2410378"/>
        <a:ext cx="5173968" cy="1009580"/>
      </dsp:txXfrm>
    </dsp:sp>
    <dsp:sp modelId="{1FB79742-2DDA-4618-B360-9FEC97CE228B}">
      <dsp:nvSpPr>
        <dsp:cNvPr id="0" name=""/>
        <dsp:cNvSpPr/>
      </dsp:nvSpPr>
      <dsp:spPr>
        <a:xfrm>
          <a:off x="0" y="3474574"/>
          <a:ext cx="5283200" cy="128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4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Kayakers will use a whistle to repeat signal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Swimmers will swim to the nearest shore.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Swimmers may swim to an anchored boat to get in, but support boats shall not turn motor on and collect swimmers.</a:t>
          </a:r>
        </a:p>
      </dsp:txBody>
      <dsp:txXfrm>
        <a:off x="0" y="3474574"/>
        <a:ext cx="5283200" cy="128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3818-1807-6B90-869F-3F57BC58C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653BC-56BE-A6A0-33F9-9EA10085D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E4FB2-19EE-B4FE-70A8-8626741BB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25CA-4B9D-4420-BB9E-C250DB30E421}" type="datetime1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C7870-2230-70D2-40B5-66B5B23E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94EF-0A5F-31F8-EDD9-FED97E92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5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4D42-5A69-1F48-E4CD-1EBF1520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CBB23-B5D0-80A3-9F36-D02944B77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BAB51-5DBE-E84C-7FA5-CC1079B8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B7358-0F07-AE12-21D1-4AE40AF7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DBF7D-D001-F1CF-1CEC-B2B6460C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0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19F62-3BDA-3E1E-32BA-7996D18CA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ADFB8-7FFC-FC69-C7D3-E26599B4D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62473-0DD2-8255-51A6-474F33582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DF048-5632-7AC4-9E83-D8BAD114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17438-9F59-B843-AB67-06438683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F658-6AE4-16EE-FE34-E4906117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346C-B719-FDEA-F182-4D10074A1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F82BA-4BE2-02FF-E586-5D92E5F7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6612B-28BC-9A0F-A126-5BD6B344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D918B-4988-9370-991F-2D289433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3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3CA6-0350-CD13-3F8D-903165F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79780-057B-8E90-FD16-4A22F1217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C0F1E-DE13-6ADE-9853-25F2DF0B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4F13-8500-A573-5B3B-90CB7476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0C3CF-31EF-C53F-D351-B6397D32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5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92B4-4A2B-23F2-4045-98AC22DB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DFC2-2D85-D56F-D2A8-63DB42AD1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2B6D5-AA22-2B0C-422F-B512B0BD5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D8A3B-65A5-0D08-12B3-453E06D8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479E2-102F-8168-4A77-1573CE4B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B8B58-7626-478A-53C2-045F9C9A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90F0-C718-F5EF-9777-083C02F2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FDAEA-89DA-F054-4D57-00851EBC4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705B2-4488-E2DA-D2CF-659C00B1F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7581B-90DA-CD85-D940-07B709998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B94C0-D393-0829-AE66-87AC4A25C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F77E4-CB0D-A6F0-F21E-5711357B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73F567-A893-BA8D-2F17-9209E934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AFEAC-4DC2-8DAC-F354-18DDB147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6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8245-8C79-ADC6-55DD-984E82DA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6352E-2F5B-237C-C4B0-73134330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004E2-C208-63CF-99C5-4B7B1A7C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AD924-CA4E-2AB4-5E4A-4CEEC57B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6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370A5D-1CFC-D728-D59B-E0466EF7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F6BFC-919C-C483-8CF9-17B11597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DBE8F-3EE0-B957-07E2-C7CA41B9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DD87-52FA-9D1C-FB82-22BDE253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8ED68-BF89-29F8-F8ED-0BB90B534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E703C-D0F9-D98F-FA7B-D04A87F52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30E3C-A7FA-94C2-0041-A0322533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FB11E-684A-25C2-2459-E43A23AC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309C6-78F9-C3DC-1201-9C2A998A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5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9AA6-3F6E-11F7-EC4A-227EF551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D7331-5776-05F5-D1C7-65C792C6F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CED79-EC6E-217A-61CA-0959F40C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AE786-D480-2750-6C3B-B3BFC323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E1A32-B6BF-010D-50F3-BAD3E472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103E3-8564-A6CD-883E-7F996978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A9D8C-0432-494B-3344-16E917B2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C64F1-B508-81A2-E668-91774DE46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59162-D340-AD3A-F819-9F69E1408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7C3A7-D6F6-4D38-A7C3-B72967BB81A6}" type="datetime1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2BDC5-EB35-48FD-3B5A-84D0CEF44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73B23-7970-2489-6EA3-9BD18626F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4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cue buoy floating at sea">
            <a:extLst>
              <a:ext uri="{FF2B5EF4-FFF2-40B4-BE49-F238E27FC236}">
                <a16:creationId xmlns:a16="http://schemas.microsoft.com/office/drawing/2014/main" id="{8888F570-982B-28E3-2FBB-A25D19154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-1" b="15708"/>
          <a:stretch/>
        </p:blipFill>
        <p:spPr>
          <a:xfrm>
            <a:off x="20" y="24074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1F380-A4F3-EDF1-A74B-513BBCE15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499" y="663959"/>
            <a:ext cx="6088798" cy="5048548"/>
          </a:xfrm>
        </p:spPr>
        <p:txBody>
          <a:bodyPr anchor="t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ANNAPOLIS FROGMAN SWIM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Safety &amp; Support Boat Briefing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09766-B612-6BE6-2B98-012993C7A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9" y="663959"/>
            <a:ext cx="2656820" cy="5048549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Site: Chesapeake Bay in front of the Bay Ridge Community</a:t>
            </a:r>
          </a:p>
          <a:p>
            <a:r>
              <a:rPr lang="en-US" dirty="0">
                <a:solidFill>
                  <a:srgbClr val="FFFFFF"/>
                </a:solidFill>
              </a:rPr>
              <a:t>Date: April 26, 2026</a:t>
            </a:r>
          </a:p>
          <a:p>
            <a:r>
              <a:rPr lang="en-US" dirty="0">
                <a:solidFill>
                  <a:srgbClr val="FFFFFF"/>
                </a:solidFill>
              </a:rPr>
              <a:t>Benefit for the Navy SEAL Foundation</a:t>
            </a:r>
          </a:p>
        </p:txBody>
      </p:sp>
    </p:spTree>
    <p:extLst>
      <p:ext uri="{BB962C8B-B14F-4D97-AF65-F5344CB8AC3E}">
        <p14:creationId xmlns:p14="http://schemas.microsoft.com/office/powerpoint/2010/main" val="876383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0F72-B7A8-AA7D-909C-B55CEC6507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417" y="2581590"/>
            <a:ext cx="3429000" cy="466974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en-US" sz="3600" dirty="0"/>
              <a:t>Primary course with guide buoys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Turn Buoys: Tetrahedrons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Guide Buoys on Leg 1 and Leg 3: Round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Guide Buoys on Leg 2: Cylindrical</a:t>
            </a:r>
          </a:p>
        </p:txBody>
      </p:sp>
      <p:pic>
        <p:nvPicPr>
          <p:cNvPr id="3" name="Content Placeholder 9" descr="A screenshot of a map&#10;&#10;AI-generated content may be incorrect.">
            <a:extLst>
              <a:ext uri="{FF2B5EF4-FFF2-40B4-BE49-F238E27FC236}">
                <a16:creationId xmlns:a16="http://schemas.microsoft.com/office/drawing/2014/main" id="{3BDD087A-C199-483A-FBEF-C0223A3731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7209" y="44868"/>
            <a:ext cx="4979301" cy="664113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4A295A-8139-A315-DDEF-6DB4C265B28B}"/>
              </a:ext>
            </a:extLst>
          </p:cNvPr>
          <p:cNvSpPr txBox="1"/>
          <p:nvPr/>
        </p:nvSpPr>
        <p:spPr>
          <a:xfrm>
            <a:off x="4059936" y="2435405"/>
            <a:ext cx="77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Start/</a:t>
            </a:r>
          </a:p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49E91-A999-AA3E-01AF-6AD4E6D70F18}"/>
              </a:ext>
            </a:extLst>
          </p:cNvPr>
          <p:cNvSpPr txBox="1"/>
          <p:nvPr/>
        </p:nvSpPr>
        <p:spPr>
          <a:xfrm>
            <a:off x="5660136" y="6336792"/>
            <a:ext cx="7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Turn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BD8A0-E9C7-EA24-899D-CDD0985DEEC2}"/>
              </a:ext>
            </a:extLst>
          </p:cNvPr>
          <p:cNvSpPr txBox="1"/>
          <p:nvPr/>
        </p:nvSpPr>
        <p:spPr>
          <a:xfrm>
            <a:off x="7498080" y="137160"/>
            <a:ext cx="7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Turn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3E1F9-7764-2B92-5EE1-8767B30F9D5A}"/>
              </a:ext>
            </a:extLst>
          </p:cNvPr>
          <p:cNvSpPr txBox="1"/>
          <p:nvPr/>
        </p:nvSpPr>
        <p:spPr>
          <a:xfrm>
            <a:off x="5161935" y="221225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EF384-9EA8-DFFA-28F9-96FB1EF564F3}"/>
              </a:ext>
            </a:extLst>
          </p:cNvPr>
          <p:cNvSpPr txBox="1"/>
          <p:nvPr/>
        </p:nvSpPr>
        <p:spPr>
          <a:xfrm>
            <a:off x="6164826" y="15141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B7875-5B8B-4617-7A07-F7F54594DBD5}"/>
              </a:ext>
            </a:extLst>
          </p:cNvPr>
          <p:cNvSpPr txBox="1"/>
          <p:nvPr/>
        </p:nvSpPr>
        <p:spPr>
          <a:xfrm>
            <a:off x="6902245" y="105205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80CE3A-F412-8BA2-3730-853DA6EF24D1}"/>
              </a:ext>
            </a:extLst>
          </p:cNvPr>
          <p:cNvSpPr txBox="1"/>
          <p:nvPr/>
        </p:nvSpPr>
        <p:spPr>
          <a:xfrm>
            <a:off x="7373849" y="162232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9C6A97-811C-C4DD-6F4C-CCF3E6B1B0D5}"/>
              </a:ext>
            </a:extLst>
          </p:cNvPr>
          <p:cNvSpPr txBox="1"/>
          <p:nvPr/>
        </p:nvSpPr>
        <p:spPr>
          <a:xfrm>
            <a:off x="7026476" y="259631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2E0D42-1217-1A61-9F9B-7724B52BE4BA}"/>
              </a:ext>
            </a:extLst>
          </p:cNvPr>
          <p:cNvSpPr txBox="1"/>
          <p:nvPr/>
        </p:nvSpPr>
        <p:spPr>
          <a:xfrm>
            <a:off x="6735097" y="390340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A69CE-9092-6119-4681-938690363FDD}"/>
              </a:ext>
            </a:extLst>
          </p:cNvPr>
          <p:cNvSpPr txBox="1"/>
          <p:nvPr/>
        </p:nvSpPr>
        <p:spPr>
          <a:xfrm>
            <a:off x="6312310" y="511277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C7DA7-93EC-A1ED-6880-AED3025F53FA}"/>
              </a:ext>
            </a:extLst>
          </p:cNvPr>
          <p:cNvSpPr txBox="1"/>
          <p:nvPr/>
        </p:nvSpPr>
        <p:spPr>
          <a:xfrm>
            <a:off x="5424334" y="514995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004AB1-16DA-B4CD-C48A-64B1F719B7A4}"/>
              </a:ext>
            </a:extLst>
          </p:cNvPr>
          <p:cNvSpPr txBox="1"/>
          <p:nvPr/>
        </p:nvSpPr>
        <p:spPr>
          <a:xfrm>
            <a:off x="5161935" y="437535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0A489C-A5BA-BDEE-3C11-9DFE8CFB2E85}"/>
              </a:ext>
            </a:extLst>
          </p:cNvPr>
          <p:cNvSpPr txBox="1"/>
          <p:nvPr/>
        </p:nvSpPr>
        <p:spPr>
          <a:xfrm>
            <a:off x="4945626" y="359860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854541-B159-5D76-0598-D4B5EF0F7EA9}"/>
              </a:ext>
            </a:extLst>
          </p:cNvPr>
          <p:cNvSpPr txBox="1"/>
          <p:nvPr/>
        </p:nvSpPr>
        <p:spPr>
          <a:xfrm>
            <a:off x="102602" y="5440802"/>
            <a:ext cx="3735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Guide buoys are labeled with a </a:t>
            </a:r>
          </a:p>
          <a:p>
            <a:r>
              <a:rPr lang="en-US" dirty="0"/>
              <a:t>G and may be passed on either</a:t>
            </a:r>
          </a:p>
          <a:p>
            <a:r>
              <a:rPr lang="en-US" dirty="0"/>
              <a:t>side. Turn buoys have to be rounded</a:t>
            </a:r>
          </a:p>
          <a:p>
            <a:r>
              <a:rPr lang="en-US" dirty="0"/>
              <a:t>to the outside of the course.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493306-46A0-658F-3450-4ABC9DDFDAE3}"/>
              </a:ext>
            </a:extLst>
          </p:cNvPr>
          <p:cNvSpPr txBox="1"/>
          <p:nvPr/>
        </p:nvSpPr>
        <p:spPr>
          <a:xfrm>
            <a:off x="5735462" y="1991655"/>
            <a:ext cx="4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EAADE2-B1DD-420E-8320-8600825AE371}"/>
              </a:ext>
            </a:extLst>
          </p:cNvPr>
          <p:cNvSpPr txBox="1"/>
          <p:nvPr/>
        </p:nvSpPr>
        <p:spPr>
          <a:xfrm>
            <a:off x="6449006" y="2581590"/>
            <a:ext cx="50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34A725-3619-1251-F4DD-12F65FC3EB9B}"/>
              </a:ext>
            </a:extLst>
          </p:cNvPr>
          <p:cNvSpPr txBox="1"/>
          <p:nvPr/>
        </p:nvSpPr>
        <p:spPr>
          <a:xfrm>
            <a:off x="5874542" y="3913500"/>
            <a:ext cx="50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767EF6-2E9C-8AA7-1A9D-8CAF5100F844}"/>
              </a:ext>
            </a:extLst>
          </p:cNvPr>
          <p:cNvSpPr txBox="1"/>
          <p:nvPr/>
        </p:nvSpPr>
        <p:spPr>
          <a:xfrm>
            <a:off x="5243143" y="3903406"/>
            <a:ext cx="50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FE52-F1B4-B8E4-B1F8-A3D175CB13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225" y="499536"/>
            <a:ext cx="2400610" cy="5153823"/>
          </a:xfrm>
        </p:spPr>
        <p:txBody>
          <a:bodyPr/>
          <a:lstStyle/>
          <a:p>
            <a:pPr lvl="0"/>
            <a:r>
              <a:rPr lang="en-US" sz="3600" dirty="0"/>
              <a:t>Course Swim Direction: Clockwise (Red Arrow)</a:t>
            </a:r>
            <a:br>
              <a:rPr lang="en-US" sz="3600" dirty="0"/>
            </a:br>
            <a:r>
              <a:rPr lang="en-US" sz="3600" dirty="0"/>
              <a:t>Current Direction: Left to Right (Blue</a:t>
            </a:r>
            <a:br>
              <a:rPr lang="en-US" sz="3600" dirty="0"/>
            </a:br>
            <a:r>
              <a:rPr lang="en-US" sz="3600" dirty="0"/>
              <a:t> Arrow)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2C545C0-D8EE-90E4-556E-3030D57E6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7885" y="262309"/>
            <a:ext cx="5496229" cy="633338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B2108E-B456-550F-E731-733DD8F183E2}"/>
              </a:ext>
            </a:extLst>
          </p:cNvPr>
          <p:cNvSpPr txBox="1"/>
          <p:nvPr/>
        </p:nvSpPr>
        <p:spPr>
          <a:xfrm>
            <a:off x="3630168" y="2988156"/>
            <a:ext cx="843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Start/</a:t>
            </a:r>
          </a:p>
          <a:p>
            <a:r>
              <a:rPr lang="en-US" dirty="0">
                <a:solidFill>
                  <a:srgbClr val="FF0000"/>
                </a:solidFill>
              </a:rPr>
              <a:t>Finish;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F7FB4-3157-4F17-1F7E-36AAAC85FE9C}"/>
              </a:ext>
            </a:extLst>
          </p:cNvPr>
          <p:cNvSpPr txBox="1"/>
          <p:nvPr/>
        </p:nvSpPr>
        <p:spPr>
          <a:xfrm>
            <a:off x="5129784" y="6080760"/>
            <a:ext cx="7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Turn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7A24F-9977-FC3B-9062-B95258D82BDE}"/>
              </a:ext>
            </a:extLst>
          </p:cNvPr>
          <p:cNvSpPr txBox="1"/>
          <p:nvPr/>
        </p:nvSpPr>
        <p:spPr>
          <a:xfrm>
            <a:off x="6620864" y="1133856"/>
            <a:ext cx="7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Turn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92FF8-F2A0-C14C-0BAF-0F6E7B04B0B8}"/>
              </a:ext>
            </a:extLst>
          </p:cNvPr>
          <p:cNvSpPr txBox="1"/>
          <p:nvPr/>
        </p:nvSpPr>
        <p:spPr>
          <a:xfrm>
            <a:off x="4658180" y="254655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7C82B-EEFB-DF57-4FAA-0F7601302A35}"/>
              </a:ext>
            </a:extLst>
          </p:cNvPr>
          <p:cNvSpPr txBox="1"/>
          <p:nvPr/>
        </p:nvSpPr>
        <p:spPr>
          <a:xfrm>
            <a:off x="5469971" y="209641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692EA-943C-EB13-D1CF-196E2227FA40}"/>
              </a:ext>
            </a:extLst>
          </p:cNvPr>
          <p:cNvSpPr txBox="1"/>
          <p:nvPr/>
        </p:nvSpPr>
        <p:spPr>
          <a:xfrm>
            <a:off x="5995823" y="172708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83AB06-61A0-CCE2-1235-8786BDC90308}"/>
              </a:ext>
            </a:extLst>
          </p:cNvPr>
          <p:cNvSpPr txBox="1"/>
          <p:nvPr/>
        </p:nvSpPr>
        <p:spPr>
          <a:xfrm>
            <a:off x="6620864" y="228108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4497E9-7FFF-1543-27E7-70F560783B20}"/>
              </a:ext>
            </a:extLst>
          </p:cNvPr>
          <p:cNvSpPr txBox="1"/>
          <p:nvPr/>
        </p:nvSpPr>
        <p:spPr>
          <a:xfrm>
            <a:off x="6341806" y="315615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AF5608-747D-C1BD-5F79-869501A9BAD3}"/>
              </a:ext>
            </a:extLst>
          </p:cNvPr>
          <p:cNvSpPr txBox="1"/>
          <p:nvPr/>
        </p:nvSpPr>
        <p:spPr>
          <a:xfrm>
            <a:off x="5918654" y="437535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7F7EB-7E6B-E397-6BAD-FBBBD5A2CBE0}"/>
              </a:ext>
            </a:extLst>
          </p:cNvPr>
          <p:cNvSpPr txBox="1"/>
          <p:nvPr/>
        </p:nvSpPr>
        <p:spPr>
          <a:xfrm>
            <a:off x="5604387" y="537824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931B08-76E9-5A39-07F8-EEE4C2F7A008}"/>
              </a:ext>
            </a:extLst>
          </p:cNvPr>
          <p:cNvSpPr txBox="1"/>
          <p:nvPr/>
        </p:nvSpPr>
        <p:spPr>
          <a:xfrm>
            <a:off x="4798142" y="533891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A8BD8-0D85-E0CF-5FE5-0A8975542222}"/>
              </a:ext>
            </a:extLst>
          </p:cNvPr>
          <p:cNvSpPr txBox="1"/>
          <p:nvPr/>
        </p:nvSpPr>
        <p:spPr>
          <a:xfrm>
            <a:off x="4473412" y="456002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8F604A-A1AC-5AEF-9D21-1E306E256245}"/>
              </a:ext>
            </a:extLst>
          </p:cNvPr>
          <p:cNvSpPr txBox="1"/>
          <p:nvPr/>
        </p:nvSpPr>
        <p:spPr>
          <a:xfrm>
            <a:off x="4114179" y="388865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842AA-B171-4421-8322-B4CA1F3A3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AB59-D30C-FF71-D35E-9B0ACE1D33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248" y="810562"/>
            <a:ext cx="9228866" cy="1067783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pPr lvl="0"/>
            <a:r>
              <a:rPr lang="en-US" sz="3400"/>
              <a:t>Annapolis Frogman Swim Course Buoy Locations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003DB40C-C0FD-B1B9-5788-48198C2CE99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1657505"/>
              </p:ext>
            </p:extLst>
          </p:nvPr>
        </p:nvGraphicFramePr>
        <p:xfrm>
          <a:off x="1034866" y="2141538"/>
          <a:ext cx="8841629" cy="348178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46496">
                  <a:extLst>
                    <a:ext uri="{9D8B030D-6E8A-4147-A177-3AD203B41FA5}">
                      <a16:colId xmlns:a16="http://schemas.microsoft.com/office/drawing/2014/main" val="2099744923"/>
                    </a:ext>
                  </a:extLst>
                </a:gridCol>
                <a:gridCol w="2126824">
                  <a:extLst>
                    <a:ext uri="{9D8B030D-6E8A-4147-A177-3AD203B41FA5}">
                      <a16:colId xmlns:a16="http://schemas.microsoft.com/office/drawing/2014/main" val="2633947419"/>
                    </a:ext>
                  </a:extLst>
                </a:gridCol>
                <a:gridCol w="1626065">
                  <a:extLst>
                    <a:ext uri="{9D8B030D-6E8A-4147-A177-3AD203B41FA5}">
                      <a16:colId xmlns:a16="http://schemas.microsoft.com/office/drawing/2014/main" val="1168152705"/>
                    </a:ext>
                  </a:extLst>
                </a:gridCol>
                <a:gridCol w="2299791">
                  <a:extLst>
                    <a:ext uri="{9D8B030D-6E8A-4147-A177-3AD203B41FA5}">
                      <a16:colId xmlns:a16="http://schemas.microsoft.com/office/drawing/2014/main" val="3202098478"/>
                    </a:ext>
                  </a:extLst>
                </a:gridCol>
                <a:gridCol w="1742453">
                  <a:extLst>
                    <a:ext uri="{9D8B030D-6E8A-4147-A177-3AD203B41FA5}">
                      <a16:colId xmlns:a16="http://schemas.microsoft.com/office/drawing/2014/main" val="3825807422"/>
                    </a:ext>
                  </a:extLst>
                </a:gridCol>
              </a:tblGrid>
              <a:tr h="222617">
                <a:tc>
                  <a:txBody>
                    <a:bodyPr/>
                    <a:lstStyle/>
                    <a:p>
                      <a:pPr lvl="0"/>
                      <a:r>
                        <a:rPr lang="en-US" sz="1000"/>
                        <a:t>Buoy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/>
                        <a:t>Latitude (Degree-Minutes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/>
                        <a:t>Latitude (Degrees)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/>
                        <a:t>Longitude (Degree-Minutes)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/>
                        <a:t>Longitude (Degrees)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1917415940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lvl="0"/>
                      <a:r>
                        <a:rPr lang="en-US" sz="1000" dirty="0"/>
                        <a:t>Start/Finish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 deg 55.934 min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38.9322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076 Deg 27.651 Min W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76.4609 W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196358501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G-1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 56.044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38.9341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076 27.464 W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76.4577 W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4070660206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G-2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 56.167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38.9361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076 27.245 W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76.4541 W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43124717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G-3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 56.260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38.9377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076 27.088 W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76.4515 W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1653371992"/>
                  </a:ext>
                </a:extLst>
              </a:tr>
              <a:tr h="230488">
                <a:tc>
                  <a:txBody>
                    <a:bodyPr/>
                    <a:lstStyle/>
                    <a:p>
                      <a:pPr lvl="0"/>
                      <a:endParaRPr lang="en-US" sz="900"/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endParaRPr lang="en-US" sz="900"/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endParaRPr lang="en-US" sz="900"/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endParaRPr lang="en-US" sz="900"/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endParaRPr lang="en-US" sz="900" dirty="0"/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102545477"/>
                  </a:ext>
                </a:extLst>
              </a:tr>
              <a:tr h="205752">
                <a:tc>
                  <a:txBody>
                    <a:bodyPr/>
                    <a:lstStyle/>
                    <a:p>
                      <a:pPr lvl="0"/>
                      <a:r>
                        <a:rPr lang="en-US" sz="900" dirty="0" err="1"/>
                        <a:t>Bturn</a:t>
                      </a:r>
                      <a:r>
                        <a:rPr lang="en-US" sz="900" dirty="0"/>
                        <a:t> 1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 deg 55.247 min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38.9208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076 Deg 27.330 Min W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76.4555 W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517510992"/>
                  </a:ext>
                </a:extLst>
              </a:tr>
              <a:tr h="261705"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G-4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 56.156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38.9359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076 26.982 W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76.4497 W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1544980830"/>
                  </a:ext>
                </a:extLst>
              </a:tr>
              <a:tr h="205752"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G-5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 55.968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38.9328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076 27.056 W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76.4509 W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3290065580"/>
                  </a:ext>
                </a:extLst>
              </a:tr>
              <a:tr h="205752"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G-6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 55.737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38.9290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076 27.146 W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76.4524 W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1926773471"/>
                  </a:ext>
                </a:extLst>
              </a:tr>
              <a:tr h="205752"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G-7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 55.472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38.9245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076 27.244 W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76.4541 W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615327343"/>
                  </a:ext>
                </a:extLst>
              </a:tr>
              <a:tr h="230488">
                <a:tc>
                  <a:txBody>
                    <a:bodyPr/>
                    <a:lstStyle/>
                    <a:p>
                      <a:pPr lvl="0"/>
                      <a:endParaRPr lang="en-US" sz="900" dirty="0"/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endParaRPr lang="en-US" sz="900"/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endParaRPr lang="en-US" sz="900"/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endParaRPr lang="en-US" sz="900"/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endParaRPr lang="en-US" sz="900" dirty="0"/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4064617423"/>
                  </a:ext>
                </a:extLst>
              </a:tr>
              <a:tr h="205752"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Turn 2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 deg 56.368 min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38.9395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076 Deg 26.903 Min W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76.4484 W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285529135"/>
                  </a:ext>
                </a:extLst>
              </a:tr>
              <a:tr h="205752">
                <a:tc>
                  <a:txBody>
                    <a:bodyPr/>
                    <a:lstStyle/>
                    <a:p>
                      <a:pPr lvl="0"/>
                      <a:r>
                        <a:rPr lang="en-US" sz="1000" dirty="0"/>
                        <a:t>G-8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 55.438 M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38.9240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076 27.418 W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76.4570 W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4234852840"/>
                  </a:ext>
                </a:extLst>
              </a:tr>
              <a:tr h="205752">
                <a:tc>
                  <a:txBody>
                    <a:bodyPr/>
                    <a:lstStyle/>
                    <a:p>
                      <a:pPr lvl="0"/>
                      <a:r>
                        <a:rPr lang="en-US" sz="1000" dirty="0"/>
                        <a:t>G-9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 55.610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38.9263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076 27.498 W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76.4583 W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959731866"/>
                  </a:ext>
                </a:extLst>
              </a:tr>
              <a:tr h="205752">
                <a:tc>
                  <a:txBody>
                    <a:bodyPr/>
                    <a:lstStyle/>
                    <a:p>
                      <a:pPr lvl="0"/>
                      <a:r>
                        <a:rPr lang="en-US" sz="1000" dirty="0"/>
                        <a:t>G-10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 55.768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38.9295 N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/>
                        <a:t>076 27.569 W</a:t>
                      </a:r>
                    </a:p>
                  </a:txBody>
                  <a:tcPr marL="50595" marR="50595" marT="25297" marB="25297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900" dirty="0"/>
                        <a:t>76.4595 W</a:t>
                      </a:r>
                    </a:p>
                  </a:txBody>
                  <a:tcPr marL="50595" marR="50595" marT="25297" marB="25297"/>
                </a:tc>
                <a:extLst>
                  <a:ext uri="{0D108BD9-81ED-4DB2-BD59-A6C34878D82A}">
                    <a16:rowId xmlns:a16="http://schemas.microsoft.com/office/drawing/2014/main" val="1046346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39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550BBB1-ADC5-89A0-CE29-5FF8F9CF2C19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36544" y="3641735"/>
            <a:ext cx="2490212" cy="4351336"/>
          </a:xfrm>
        </p:spPr>
        <p:txBody>
          <a:bodyPr/>
          <a:lstStyle/>
          <a:p>
            <a:pPr lvl="0"/>
            <a:r>
              <a:rPr lang="en-US" dirty="0"/>
              <a:t>To be used if weather from Northwest does not allow use of the primary course.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2F06118-DB4F-058C-0694-817E29FFD1D8}"/>
              </a:ext>
            </a:extLst>
          </p:cNvPr>
          <p:cNvSpPr txBox="1"/>
          <p:nvPr/>
        </p:nvSpPr>
        <p:spPr>
          <a:xfrm>
            <a:off x="336544" y="0"/>
            <a:ext cx="4160520" cy="17697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Annapolis Frogman 5K Swim/Alternate Course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CC36CF4-DB5F-599E-4B4F-FC342437D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912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70867-F9D1-97A9-C2E5-FF584601CDC4}"/>
              </a:ext>
            </a:extLst>
          </p:cNvPr>
          <p:cNvSpPr txBox="1"/>
          <p:nvPr/>
        </p:nvSpPr>
        <p:spPr>
          <a:xfrm>
            <a:off x="8259097" y="1585045"/>
            <a:ext cx="7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E452A-DDE9-7C30-166A-8FE08EADD897}"/>
              </a:ext>
            </a:extLst>
          </p:cNvPr>
          <p:cNvSpPr txBox="1"/>
          <p:nvPr/>
        </p:nvSpPr>
        <p:spPr>
          <a:xfrm>
            <a:off x="7470227" y="5088289"/>
            <a:ext cx="7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9F5D9-3FC4-48EE-48AE-0E527B7564A5}"/>
              </a:ext>
            </a:extLst>
          </p:cNvPr>
          <p:cNvSpPr txBox="1"/>
          <p:nvPr/>
        </p:nvSpPr>
        <p:spPr>
          <a:xfrm>
            <a:off x="5707239" y="3195485"/>
            <a:ext cx="77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Start/</a:t>
            </a:r>
          </a:p>
          <a:p>
            <a:r>
              <a:rPr lang="en-US" dirty="0"/>
              <a:t>Finish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614EF-D326-16BD-231C-99EFC1D7D368}"/>
              </a:ext>
            </a:extLst>
          </p:cNvPr>
          <p:cNvSpPr txBox="1"/>
          <p:nvPr/>
        </p:nvSpPr>
        <p:spPr>
          <a:xfrm>
            <a:off x="7234425" y="262521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B2317-383E-20E9-2798-2B25CD319E34}"/>
              </a:ext>
            </a:extLst>
          </p:cNvPr>
          <p:cNvSpPr txBox="1"/>
          <p:nvPr/>
        </p:nvSpPr>
        <p:spPr>
          <a:xfrm>
            <a:off x="8019052" y="32522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A0074-2FFA-1975-EB4E-DCDDB3202339}"/>
              </a:ext>
            </a:extLst>
          </p:cNvPr>
          <p:cNvSpPr txBox="1"/>
          <p:nvPr/>
        </p:nvSpPr>
        <p:spPr>
          <a:xfrm>
            <a:off x="6410632" y="423770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214CF4-2B05-E891-C111-16C26E3E5316}"/>
              </a:ext>
            </a:extLst>
          </p:cNvPr>
          <p:cNvSpPr txBox="1"/>
          <p:nvPr/>
        </p:nvSpPr>
        <p:spPr>
          <a:xfrm>
            <a:off x="265471" y="1769711"/>
            <a:ext cx="3735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Guide buoys are labeled with a </a:t>
            </a:r>
          </a:p>
          <a:p>
            <a:r>
              <a:rPr lang="en-US" dirty="0"/>
              <a:t>G and may be passed on either</a:t>
            </a:r>
          </a:p>
          <a:p>
            <a:r>
              <a:rPr lang="en-US" dirty="0"/>
              <a:t>side. Turn buoys have to be rounded</a:t>
            </a:r>
          </a:p>
          <a:p>
            <a:r>
              <a:rPr lang="en-US" dirty="0"/>
              <a:t>to the outside of the course.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E28CC-8867-EC14-5184-5038D6FE5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460F-A629-FF5B-59D6-A1B10E8E4F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867" y="365129"/>
            <a:ext cx="10804358" cy="1325559"/>
          </a:xfrm>
        </p:spPr>
        <p:txBody>
          <a:bodyPr/>
          <a:lstStyle/>
          <a:p>
            <a:pPr lvl="0"/>
            <a:r>
              <a:rPr lang="en-US" sz="3600"/>
              <a:t>Annapolis Frogman Swim Alternate Course 1 Coordinates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1E855705-B9F6-4C3D-9CC7-36A0F07869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3101928"/>
              </p:ext>
            </p:extLst>
          </p:nvPr>
        </p:nvGraphicFramePr>
        <p:xfrm>
          <a:off x="344129" y="1825627"/>
          <a:ext cx="11615279" cy="42418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317259">
                  <a:extLst>
                    <a:ext uri="{9D8B030D-6E8A-4147-A177-3AD203B41FA5}">
                      <a16:colId xmlns:a16="http://schemas.microsoft.com/office/drawing/2014/main" val="2696507104"/>
                    </a:ext>
                  </a:extLst>
                </a:gridCol>
                <a:gridCol w="2324505">
                  <a:extLst>
                    <a:ext uri="{9D8B030D-6E8A-4147-A177-3AD203B41FA5}">
                      <a16:colId xmlns:a16="http://schemas.microsoft.com/office/drawing/2014/main" val="1339400224"/>
                    </a:ext>
                  </a:extLst>
                </a:gridCol>
                <a:gridCol w="2324505">
                  <a:extLst>
                    <a:ext uri="{9D8B030D-6E8A-4147-A177-3AD203B41FA5}">
                      <a16:colId xmlns:a16="http://schemas.microsoft.com/office/drawing/2014/main" val="2310626964"/>
                    </a:ext>
                  </a:extLst>
                </a:gridCol>
                <a:gridCol w="2324505">
                  <a:extLst>
                    <a:ext uri="{9D8B030D-6E8A-4147-A177-3AD203B41FA5}">
                      <a16:colId xmlns:a16="http://schemas.microsoft.com/office/drawing/2014/main" val="2178165721"/>
                    </a:ext>
                  </a:extLst>
                </a:gridCol>
                <a:gridCol w="2324505">
                  <a:extLst>
                    <a:ext uri="{9D8B030D-6E8A-4147-A177-3AD203B41FA5}">
                      <a16:colId xmlns:a16="http://schemas.microsoft.com/office/drawing/2014/main" val="2458291964"/>
                    </a:ext>
                  </a:extLst>
                </a:gridCol>
              </a:tblGrid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Buoy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Latitude (Degree-Minutes)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Longitude (Degree-Minutes)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Latitude (Degrees)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Longitude (Degrees)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95976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A (Start/Finish)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38 deg 55.992 min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076 deg 27.623 min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38.9332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76.4604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009231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38 56.103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076 27.419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38.9351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76.4530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550311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43459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838775"/>
                  </a:ext>
                </a:extLst>
              </a:tr>
              <a:tr h="324184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Turn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38 deg 56.247 min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076 min 27.179 min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38.9374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76.4484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13182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38 56.004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076 27.240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38.9334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76.4552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97697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411695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Turn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38 deg 55.739 min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076 deg 27.314 min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38.9290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76.4555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17692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G-3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38 55.871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076 27.481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38.9312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/>
                        <a:t>76.4580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492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2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4AFB-EB46-018E-E924-A7605B92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 Down – No Break Down will start until Safety on Shore (Chris &amp; Frank) </a:t>
            </a:r>
            <a:r>
              <a:rPr lang="en-US"/>
              <a:t>Gives Permission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1AEFE-F9FD-70DF-E3AB-0C93B6F40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After Safety gives permission to a specific boat or all boats after the swim, cleanup may start. Zone 1 cleanup will commence first. Leave the Freddie the Frog Buoys in for the finish.</a:t>
            </a:r>
          </a:p>
          <a:p>
            <a:r>
              <a:rPr lang="en-US" dirty="0"/>
              <a:t>Once the swimmers are past the mid-point of the second leg and have cleared Zone 2, the buoys in Zone 2 can be picked up if Safety has given permission.</a:t>
            </a:r>
          </a:p>
          <a:p>
            <a:r>
              <a:rPr lang="en-US" dirty="0"/>
              <a:t>Once the swimmers have cleared Turn 3, the buoys in Zone 3 can be picked up if Safety has given permission.</a:t>
            </a:r>
          </a:p>
          <a:p>
            <a:r>
              <a:rPr lang="en-US" dirty="0"/>
              <a:t>Buoys on the last leg can be collected once all swimmers have finished.</a:t>
            </a:r>
          </a:p>
          <a:p>
            <a:pPr lvl="1"/>
            <a:r>
              <a:rPr lang="en-US" dirty="0"/>
              <a:t>The boat watching Zone  4 must stay in place until all swimmers have finished.</a:t>
            </a:r>
          </a:p>
        </p:txBody>
      </p:sp>
    </p:spTree>
    <p:extLst>
      <p:ext uri="{BB962C8B-B14F-4D97-AF65-F5344CB8AC3E}">
        <p14:creationId xmlns:p14="http://schemas.microsoft.com/office/powerpoint/2010/main" val="337889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D66D-4B1B-22A3-5017-D45BC2DF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62" y="-58992"/>
            <a:ext cx="94890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Support Boat/Jet Ski Personnel – List is made up of volunteers that have expressed their desire to volunteer again. It has not been finalized yet.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66AB64-30C6-BD10-3F55-1F0AC60121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191520"/>
              </p:ext>
            </p:extLst>
          </p:nvPr>
        </p:nvGraphicFramePr>
        <p:xfrm>
          <a:off x="1173884" y="924560"/>
          <a:ext cx="9488487" cy="525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829">
                  <a:extLst>
                    <a:ext uri="{9D8B030D-6E8A-4147-A177-3AD203B41FA5}">
                      <a16:colId xmlns:a16="http://schemas.microsoft.com/office/drawing/2014/main" val="3820127823"/>
                    </a:ext>
                  </a:extLst>
                </a:gridCol>
                <a:gridCol w="3162829">
                  <a:extLst>
                    <a:ext uri="{9D8B030D-6E8A-4147-A177-3AD203B41FA5}">
                      <a16:colId xmlns:a16="http://schemas.microsoft.com/office/drawing/2014/main" val="3097644500"/>
                    </a:ext>
                  </a:extLst>
                </a:gridCol>
                <a:gridCol w="3162829">
                  <a:extLst>
                    <a:ext uri="{9D8B030D-6E8A-4147-A177-3AD203B41FA5}">
                      <a16:colId xmlns:a16="http://schemas.microsoft.com/office/drawing/2014/main" val="3164009118"/>
                    </a:ext>
                  </a:extLst>
                </a:gridCol>
              </a:tblGrid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Cell Phone #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Responsibility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3037471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1124493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Chris Sanders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610-304-0046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Jet ski  with sled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5791311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Jim Foster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443-994-9377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Turn 1/Boat Captain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868946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Kevin Cady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619-602-9360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Turn 1/Spotter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602592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Ray Bogan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908-675-2459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Turn 2/Boat Captain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701756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Jett Witte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Turn 2/Spotter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049463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Justin Zimmer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443-254-6600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Zone 1 &amp;2/Boat Captain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8556131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Gabi Redford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410-279-3042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Zone 1 &amp; 2/Spotter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9045645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Mark Milleker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443-956-0284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Zone 3 &amp; 4/Boat Captain/Support Boat-Jet Ski Director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429708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Bill Shipp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301-602-6341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Zone 3&amp;4/with Mark Milleker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3748647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Chris Swensen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410-693-2500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Beach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9115639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Frank Larkin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443-852-2390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Beach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5718598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David Sites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301-674-4169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Jet Ski with sled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1870451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Laura Buscher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301-370-1688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Jet Ski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5009668"/>
                  </a:ext>
                </a:extLst>
              </a:tr>
              <a:tr h="1875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Marc Fanelli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240-372-2080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Jet Ski with sled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5537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1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7E37-A061-1839-9119-7B9EA33C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0562"/>
            <a:ext cx="9228866" cy="1067783"/>
          </a:xfrm>
        </p:spPr>
        <p:txBody>
          <a:bodyPr>
            <a:normAutofit/>
          </a:bodyPr>
          <a:lstStyle/>
          <a:p>
            <a:r>
              <a:rPr lang="en-US" dirty="0"/>
              <a:t>Buoy and Volunteer Pick-Up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897CCB-BAFA-D605-4575-942C7B784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100011"/>
              </p:ext>
            </p:extLst>
          </p:nvPr>
        </p:nvGraphicFramePr>
        <p:xfrm>
          <a:off x="841375" y="2141538"/>
          <a:ext cx="9228138" cy="342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53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45F5-6EB2-374F-267E-6E726233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056" y="552782"/>
            <a:ext cx="5950081" cy="1154711"/>
          </a:xfrm>
        </p:spPr>
        <p:txBody>
          <a:bodyPr>
            <a:normAutofit/>
          </a:bodyPr>
          <a:lstStyle/>
          <a:p>
            <a:r>
              <a:rPr lang="en-US" dirty="0"/>
              <a:t>Safety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0720-2622-60FD-5F43-9F9B40EE3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792" y="1473063"/>
            <a:ext cx="6214949" cy="3641436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dirty="0"/>
              <a:t>Boats will be positioned at Turn Buoys and in a position to watch assigned zones on the course. Everyone should be at their designated spot by 8:00 AM.</a:t>
            </a:r>
          </a:p>
          <a:p>
            <a:pPr lvl="1">
              <a:lnSpc>
                <a:spcPct val="120000"/>
              </a:lnSpc>
            </a:pPr>
            <a:r>
              <a:rPr lang="en-US" sz="1200" dirty="0"/>
              <a:t>Zone 1 and 2 –Justin Zimmer/Gabi Redford</a:t>
            </a:r>
          </a:p>
          <a:p>
            <a:pPr lvl="1">
              <a:lnSpc>
                <a:spcPct val="120000"/>
              </a:lnSpc>
            </a:pPr>
            <a:r>
              <a:rPr lang="en-US" sz="1200" dirty="0"/>
              <a:t>Turn Buoy 1 – James Foster/Kevin Cady  </a:t>
            </a:r>
          </a:p>
          <a:p>
            <a:pPr lvl="1">
              <a:lnSpc>
                <a:spcPct val="120000"/>
              </a:lnSpc>
            </a:pPr>
            <a:r>
              <a:rPr lang="en-US" sz="1200" dirty="0"/>
              <a:t>Zone 3 and 4 –Mark Milleker/Bill Shipp</a:t>
            </a:r>
          </a:p>
          <a:p>
            <a:pPr lvl="1">
              <a:lnSpc>
                <a:spcPct val="120000"/>
              </a:lnSpc>
            </a:pPr>
            <a:r>
              <a:rPr lang="en-US" sz="1200" dirty="0"/>
              <a:t>Turn Buoy 2 – Ray Bogan/Jett Witte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Turn Boats will record swimmer and kayaker number as they round the turn buoy. Kayakers have been instructed to yell out their numbers. Swimmer and kayaker numbers match.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Safety boats assigned to zones will watch for distressed swimmer or kayaker signal.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All boats will be anchored at their positions.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If you see a kayaker put up a distress signal or hear 3 whistle blasts, radio Fire-Rescue and let them know what zone to respond to. A jet skin in that zone with a sled will respond and the jet ski without the sled (Laura) will go to the fire boat to pick up a rescue swimmer.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Follow any instructions given by Fire-Rescue.</a:t>
            </a:r>
          </a:p>
        </p:txBody>
      </p:sp>
      <p:pic>
        <p:nvPicPr>
          <p:cNvPr id="5" name="Picture 4" descr="Red boat in water">
            <a:extLst>
              <a:ext uri="{FF2B5EF4-FFF2-40B4-BE49-F238E27FC236}">
                <a16:creationId xmlns:a16="http://schemas.microsoft.com/office/drawing/2014/main" id="{69EF3C16-F3CD-096E-FCC8-05946D340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51" r="29404" b="-1"/>
          <a:stretch/>
        </p:blipFill>
        <p:spPr>
          <a:xfrm>
            <a:off x="367744" y="334928"/>
            <a:ext cx="3444167" cy="57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3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F87B1-747D-E281-9DDE-6F58824B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Check Prior to the Swim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37DFF-E158-9221-7559-EBEE75ACB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Support boats will monitor Channel 9 on the Walkie-Talkie and Channel 24 on VHF. Channels will be confirmed when the walkie talkies are handed out. The channels will also be posted on the Support Boat/Jet Ski GroupMe.</a:t>
            </a:r>
          </a:p>
          <a:p>
            <a:r>
              <a:rPr lang="en-US" dirty="0"/>
              <a:t>The Support Boat/Jet Ski GroupMe is only for Safety Boats, Jet Skis and Fire Rescue Personnel.</a:t>
            </a:r>
          </a:p>
          <a:p>
            <a:r>
              <a:rPr lang="en-US" dirty="0"/>
              <a:t>Communication Check will be at 8:20 AM by Frank Larkin, who will be with Chris Swensen at the start on the beach.</a:t>
            </a:r>
          </a:p>
          <a:p>
            <a:pPr lvl="1"/>
            <a:r>
              <a:rPr lang="en-US" dirty="0"/>
              <a:t>Safety Boats will have VHF Radio, Walkie-Talkie and cell phone.</a:t>
            </a:r>
          </a:p>
          <a:p>
            <a:pPr lvl="1"/>
            <a:r>
              <a:rPr lang="en-US" dirty="0"/>
              <a:t>A GroupMe chat group has been set up for communication on the cell phone in case the VHF and Walkie-Talkie does not work.</a:t>
            </a:r>
          </a:p>
        </p:txBody>
      </p:sp>
    </p:spTree>
    <p:extLst>
      <p:ext uri="{BB962C8B-B14F-4D97-AF65-F5344CB8AC3E}">
        <p14:creationId xmlns:p14="http://schemas.microsoft.com/office/powerpoint/2010/main" val="382347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16F1-A54F-BA66-8BA0-0F3BF18E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Skis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76893-6999-BDDD-8789-474B38E99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Stay on outside perimeter of course.</a:t>
            </a:r>
          </a:p>
          <a:p>
            <a:r>
              <a:rPr lang="en-US" dirty="0"/>
              <a:t>Additional set of eyes to spot swimmers or kayakers in need of assistance.</a:t>
            </a:r>
          </a:p>
          <a:p>
            <a:r>
              <a:rPr lang="en-US" dirty="0"/>
              <a:t>Operators are trained to pick up swimmers. Will go onto course to pickup distressed swimmer and move them to Fire-Rescue boat for evaluation.</a:t>
            </a:r>
          </a:p>
          <a:p>
            <a:r>
              <a:rPr lang="en-US" dirty="0"/>
              <a:t>If a swimmer swims to them, the jet ski with the sled may take the swimmer to shore. </a:t>
            </a:r>
          </a:p>
          <a:p>
            <a:r>
              <a:rPr lang="en-US" dirty="0"/>
              <a:t>While going through the course, be mindful of swimmers on the course.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33C6-C014-3DDE-67DA-706F19BB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10563"/>
            <a:ext cx="3426594" cy="4761237"/>
          </a:xfrm>
        </p:spPr>
        <p:txBody>
          <a:bodyPr anchor="t">
            <a:normAutofit/>
          </a:bodyPr>
          <a:lstStyle/>
          <a:p>
            <a:r>
              <a:rPr lang="en-US" dirty="0"/>
              <a:t>Know the Signals on the Course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09434E-69C5-7B9A-E6B0-1E09B547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670527"/>
              </p:ext>
            </p:extLst>
          </p:nvPr>
        </p:nvGraphicFramePr>
        <p:xfrm>
          <a:off x="5046663" y="811213"/>
          <a:ext cx="5283200" cy="476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81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0F26-8F1F-EB87-3358-A2942D48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056" y="552782"/>
            <a:ext cx="5950081" cy="1154711"/>
          </a:xfrm>
        </p:spPr>
        <p:txBody>
          <a:bodyPr>
            <a:normAutofit/>
          </a:bodyPr>
          <a:lstStyle/>
          <a:p>
            <a:r>
              <a:rPr lang="en-US" dirty="0"/>
              <a:t>Course Set-Up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AD0ED-0445-19DB-25CB-6AF395C39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057" y="1841388"/>
            <a:ext cx="5934684" cy="3179797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Set up will be coordinated by the Course/Safety Boat Manager.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At least 1 Boats will be assigned to pre-set-up the course on Friday or Saturday – Weather permitting.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Set the two Turn Buoys and guide buoys according to Latitude and Longitude Coordinates. (Chart given below)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Set up guide buoys in line with (Swim Direction is now clockwise)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Start to Turn 1 -3 round buoys (G1, G2, and G3)A1, A2 and A3)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Turn 1 to Turn 2 – 4 yellow cylinders (G4, G5, G6 and G7)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Turn 2 to Finish - 3 round buoys (G8, G9 and G10)</a:t>
            </a:r>
          </a:p>
        </p:txBody>
      </p:sp>
      <p:pic>
        <p:nvPicPr>
          <p:cNvPr id="5" name="Picture 4" descr="Colourful kayaks">
            <a:extLst>
              <a:ext uri="{FF2B5EF4-FFF2-40B4-BE49-F238E27FC236}">
                <a16:creationId xmlns:a16="http://schemas.microsoft.com/office/drawing/2014/main" id="{35E7DA36-B634-8062-038A-1030ED9EB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59" r="17296" b="-1"/>
          <a:stretch/>
        </p:blipFill>
        <p:spPr>
          <a:xfrm>
            <a:off x="367744" y="334928"/>
            <a:ext cx="3444167" cy="57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84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C86C0C-52DF-528A-4604-AD4AA9A47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47" y="367984"/>
            <a:ext cx="3513217" cy="54316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FA4D87-196D-AED1-17CC-A6B4E7FF9CFB}"/>
              </a:ext>
            </a:extLst>
          </p:cNvPr>
          <p:cNvSpPr txBox="1"/>
          <p:nvPr/>
        </p:nvSpPr>
        <p:spPr>
          <a:xfrm>
            <a:off x="577850" y="838200"/>
            <a:ext cx="332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Course Map with Zones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0B877-3BA3-F031-C539-12E9CFFAADB0}"/>
              </a:ext>
            </a:extLst>
          </p:cNvPr>
          <p:cNvSpPr txBox="1"/>
          <p:nvPr/>
        </p:nvSpPr>
        <p:spPr>
          <a:xfrm>
            <a:off x="5971008" y="362585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B1009B-6890-3C27-E2D4-5DB607B9675C}"/>
              </a:ext>
            </a:extLst>
          </p:cNvPr>
          <p:cNvSpPr txBox="1"/>
          <p:nvPr/>
        </p:nvSpPr>
        <p:spPr>
          <a:xfrm>
            <a:off x="6373682" y="399518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733E57-5271-479A-C5C1-679A79EB83CC}"/>
              </a:ext>
            </a:extLst>
          </p:cNvPr>
          <p:cNvSpPr txBox="1"/>
          <p:nvPr/>
        </p:nvSpPr>
        <p:spPr>
          <a:xfrm>
            <a:off x="6592480" y="322656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75301-5A5D-A813-9A97-EB3199489DBB}"/>
              </a:ext>
            </a:extLst>
          </p:cNvPr>
          <p:cNvSpPr txBox="1"/>
          <p:nvPr/>
        </p:nvSpPr>
        <p:spPr>
          <a:xfrm>
            <a:off x="6145082" y="289915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Z1</a:t>
            </a:r>
          </a:p>
        </p:txBody>
      </p:sp>
      <p:pic>
        <p:nvPicPr>
          <p:cNvPr id="15" name="Graphic 14" descr="Frog outline">
            <a:extLst>
              <a:ext uri="{FF2B5EF4-FFF2-40B4-BE49-F238E27FC236}">
                <a16:creationId xmlns:a16="http://schemas.microsoft.com/office/drawing/2014/main" id="{22C834EE-04E9-42A0-B15A-BFFFC722A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0718" y="3416300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4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1472</Words>
  <Application>Microsoft Office PowerPoint</Application>
  <PresentationFormat>Widescreen</PresentationFormat>
  <Paragraphs>262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Aptos Narrow</vt:lpstr>
      <vt:lpstr>Arial</vt:lpstr>
      <vt:lpstr>Times New Roman</vt:lpstr>
      <vt:lpstr>Office Theme</vt:lpstr>
      <vt:lpstr>ANNAPOLIS FROGMAN SWIM  Safety &amp; Support Boat Briefing</vt:lpstr>
      <vt:lpstr>Support Boat/Jet Ski Personnel – List is made up of volunteers that have expressed their desire to volunteer again. It has not been finalized yet.</vt:lpstr>
      <vt:lpstr>Buoy and Volunteer Pick-Up</vt:lpstr>
      <vt:lpstr>Safety First</vt:lpstr>
      <vt:lpstr>Radio Check Prior to the Swim</vt:lpstr>
      <vt:lpstr>Jet Skis</vt:lpstr>
      <vt:lpstr>Know the Signals on the Course</vt:lpstr>
      <vt:lpstr>Course Set-Up</vt:lpstr>
      <vt:lpstr>PowerPoint Presentation</vt:lpstr>
      <vt:lpstr>Primary course with guide buoys  Turn Buoys: Tetrahedrons  Guide Buoys on Leg 1 and Leg 3: Round  Guide Buoys on Leg 2: Cylindrical</vt:lpstr>
      <vt:lpstr>Course Swim Direction: Clockwise (Red Arrow) Current Direction: Left to Right (Blue  Arrow)</vt:lpstr>
      <vt:lpstr>Annapolis Frogman Swim Course Buoy Locations</vt:lpstr>
      <vt:lpstr>PowerPoint Presentation</vt:lpstr>
      <vt:lpstr>Annapolis Frogman Swim Alternate Course 1 Coordinates</vt:lpstr>
      <vt:lpstr>Break Down – No Break Down will start until Safety on Shore (Chris &amp; Frank) Gives Permission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ANNAPOLIS FROGMAN SWIM  Safety &amp; Support Boat Briefing</dc:title>
  <dc:creator>Chris Swensen</dc:creator>
  <cp:lastModifiedBy>Chris Swensen</cp:lastModifiedBy>
  <cp:revision>28</cp:revision>
  <dcterms:created xsi:type="dcterms:W3CDTF">2024-04-21T19:45:36Z</dcterms:created>
  <dcterms:modified xsi:type="dcterms:W3CDTF">2026-03-20T19:25:34Z</dcterms:modified>
</cp:coreProperties>
</file>